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0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7D0039-8AE9-4982-8FF9-A9493EE8A59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77BFD7-D52A-4D59-9723-7C1BD492B9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5285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3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409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12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965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13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23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14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17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15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324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16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632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17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443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18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4805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19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949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20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9998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21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860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4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9307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22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779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23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8339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24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588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25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1488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26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0544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27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0460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28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6784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29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2432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30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2840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31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878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5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548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32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5019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33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5898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34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0902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35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7475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36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9907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/>
              <a:pPr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49950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/>
              <a:pPr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545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6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940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7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689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8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255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9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0774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10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138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F3DFA-412A-4579-91ED-C3EBE4E0A115}" type="slidenum">
              <a:rPr lang="it-IT" smtClean="0">
                <a:solidFill>
                  <a:prstClr val="black"/>
                </a:solidFill>
              </a:rPr>
              <a:pPr/>
              <a:t>11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108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0527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536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8893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415B57-BDF7-47C1-ABB2-E9B42107F8F9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BDC12-CC22-4045-9CF0-AD78D85F1B2B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454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00AFF-E7CC-4AE0-A2EF-33F945D4B712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D0FCF4-BB4D-45C2-A26D-4599558A6A6B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822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1AC1C8-B836-4D18-BE5A-7721685A76D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8F3D41-FAEC-4B30-8E23-ADE15FCAE15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105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7F432C-52F6-47A7-909D-B75D586D84A4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C147D-79E9-4DC5-8465-CB1AB67F4F52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4152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461D56-DBA9-49DB-8221-82A72222E104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04A2A5-DBF2-4EF3-80BF-457006FE2F6A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88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56CE20-1A2C-4964-A6C0-7F48227E4DF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0CE498-ABA4-4FA3-B630-5E49820D45E1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1330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F4001A-7935-4F86-A2A1-7F10624E0EB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ED61A8-664A-4317-B2D7-78783347D99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19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A239C8-2648-4FFB-BF14-3033C6665A73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A35B47-7C0E-4ECC-ABD0-39EAB7C66A68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288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51949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CD4784-CE1C-4BEF-931F-2E04EDE7765C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9E65E8-4F0C-4B1D-B5D6-6670FA24DB0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629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59B590-EEA6-4D14-A56A-5853AF9A3517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C430A1-E2A3-43D9-B3A9-63C43E62131D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3102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494E53-9036-462A-A437-3141CDF4A120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147D10-7F07-43EA-B0CD-26A53090A9B5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46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7887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7341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1214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6554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733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697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2471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13427-9AB8-46A1-AB21-2FE3223F836B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7A4A1-14B7-44AA-A992-447BE45931C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184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D23518-3E18-4A1F-8F45-E31C3FBF8AFE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10/12/2015</a:t>
            </a:fld>
            <a:endParaRPr lang="it-IT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D30850-0BC5-4B09-968C-4EF191DE778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7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Pubblici elenchi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b="1" dirty="0" smtClean="0"/>
              <a:t>Art. 16-ter. Pubblici elenchi per notificazioni e comunicazioni </a:t>
            </a:r>
          </a:p>
          <a:p>
            <a:r>
              <a:rPr lang="it-IT" b="1" dirty="0" err="1" smtClean="0"/>
              <a:t>d.l.</a:t>
            </a:r>
            <a:r>
              <a:rPr lang="it-IT" b="1" dirty="0" smtClean="0"/>
              <a:t> 179/2012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60834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nipec 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016" y="1019161"/>
            <a:ext cx="8892480" cy="4687105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53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nipec 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016" y="1019161"/>
            <a:ext cx="8892480" cy="4687105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1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512168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t-IT" sz="6000" dirty="0" err="1" smtClean="0"/>
              <a:t>ReGindE</a:t>
            </a:r>
            <a:r>
              <a:rPr lang="it-IT" sz="6000" dirty="0" smtClean="0"/>
              <a:t/>
            </a:r>
            <a:br>
              <a:rPr lang="it-IT" sz="6000" dirty="0" smtClean="0"/>
            </a:br>
            <a:r>
              <a:rPr lang="it-IT" sz="2200" dirty="0" smtClean="0"/>
              <a:t>Art. 7 DM 44/2011</a:t>
            </a:r>
            <a:endParaRPr lang="it-IT" sz="2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3284985"/>
            <a:ext cx="8229600" cy="2304256"/>
          </a:xfrm>
        </p:spPr>
        <p:txBody>
          <a:bodyPr/>
          <a:lstStyle/>
          <a:p>
            <a:pPr>
              <a:buNone/>
            </a:pPr>
            <a:r>
              <a:rPr lang="it-IT" dirty="0" smtClean="0"/>
              <a:t>	Il Registro Generale degli Indirizzi Elettronici (</a:t>
            </a:r>
            <a:r>
              <a:rPr lang="it-IT" dirty="0" err="1" smtClean="0"/>
              <a:t>ReGIndE</a:t>
            </a:r>
            <a:r>
              <a:rPr lang="it-IT" dirty="0" smtClean="0"/>
              <a:t>) è gestito dal Ministero della giustizia e contiene i dati identificativi nonché l’indirizzo di PEC dei soggetti abilitati esterni.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64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ork\AppData\Local\Microsoft\Windows Live Mail\WLMDSS.tmp\WLMD41E.tmp\arcella 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024" y="940594"/>
            <a:ext cx="8748464" cy="4761534"/>
          </a:xfrm>
          <a:prstGeom prst="rect">
            <a:avLst/>
          </a:prstGeom>
          <a:noFill/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17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arcella 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016" y="940594"/>
            <a:ext cx="8892480" cy="483991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7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arcella 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016" y="940594"/>
            <a:ext cx="8892480" cy="483991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45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arcella 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980728"/>
            <a:ext cx="8892480" cy="483991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3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arcella 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537" y="940593"/>
            <a:ext cx="8937959" cy="4864671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99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arcella 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016" y="940594"/>
            <a:ext cx="8892480" cy="483991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62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2578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it-IT" b="1" dirty="0" smtClean="0"/>
              <a:t>	Contiene gli indirizzi di Posta Elettronica Certificata delle Amministrazioni pubbliche ed è consultabile esclusivamente dagli uffici giudi-ziari, dagli uffici notificazioni, esecuzioni e protesti, e dagli avvocati. 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b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it-IT" b="1" dirty="0" smtClean="0"/>
              <a:t>	Entro il 30.11.2014 le PPAA dovevano comunicare al Ministero della Giustizia il proprio indirizzo PEC.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b="1" dirty="0" smtClean="0"/>
              <a:t>	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b="1" dirty="0" smtClean="0"/>
              <a:t>	Occorre un’autenticazione forte per l’accesso.</a:t>
            </a:r>
            <a:endParaRPr lang="it-IT" sz="2800" b="1" dirty="0" smtClean="0"/>
          </a:p>
          <a:p>
            <a:endParaRPr lang="it-IT" dirty="0"/>
          </a:p>
        </p:txBody>
      </p:sp>
      <p:grpSp>
        <p:nvGrpSpPr>
          <p:cNvPr id="4" name="Gruppo 4"/>
          <p:cNvGrpSpPr>
            <a:grpSpLocks noGrp="1" noChangeAspect="1"/>
          </p:cNvGrpSpPr>
          <p:nvPr/>
        </p:nvGrpSpPr>
        <p:grpSpPr bwMode="auto">
          <a:xfrm>
            <a:off x="457200" y="274638"/>
            <a:ext cx="8229600" cy="1143000"/>
            <a:chOff x="6418" y="26202"/>
            <a:chExt cx="7401508" cy="89283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" name="Rettangolo arrotondato 4"/>
            <p:cNvSpPr/>
            <p:nvPr/>
          </p:nvSpPr>
          <p:spPr>
            <a:xfrm>
              <a:off x="6418" y="26202"/>
              <a:ext cx="7401508" cy="89283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6" name="Rettangolo 5"/>
            <p:cNvSpPr/>
            <p:nvPr/>
          </p:nvSpPr>
          <p:spPr>
            <a:xfrm>
              <a:off x="69143" y="71522"/>
              <a:ext cx="7271371" cy="7874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it-IT" sz="3600" b="1" dirty="0">
                  <a:solidFill>
                    <a:prstClr val="white"/>
                  </a:solidFill>
                </a:rPr>
                <a:t>Registro delle Pubbliche Amministrazioni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it-IT" sz="2800" b="1" dirty="0">
                  <a:solidFill>
                    <a:prstClr val="white"/>
                  </a:solidFill>
                </a:rPr>
                <a:t>(art. 16, </a:t>
              </a:r>
              <a:r>
                <a:rPr lang="it-IT" sz="2800" b="1" dirty="0" err="1">
                  <a:solidFill>
                    <a:prstClr val="white"/>
                  </a:solidFill>
                </a:rPr>
                <a:t>co</a:t>
              </a:r>
              <a:r>
                <a:rPr lang="it-IT" sz="2800" b="1" dirty="0">
                  <a:solidFill>
                    <a:prstClr val="white"/>
                  </a:solidFill>
                </a:rPr>
                <a:t>. 12, </a:t>
              </a:r>
              <a:r>
                <a:rPr lang="it-IT" sz="2800" b="1" dirty="0" err="1">
                  <a:solidFill>
                    <a:prstClr val="white"/>
                  </a:solidFill>
                </a:rPr>
                <a:t>DL</a:t>
              </a:r>
              <a:r>
                <a:rPr lang="it-IT" sz="2800" b="1" dirty="0">
                  <a:solidFill>
                    <a:prstClr val="white"/>
                  </a:solidFill>
                </a:rPr>
                <a:t> 179/2012)</a:t>
              </a:r>
            </a:p>
          </p:txBody>
        </p:sp>
      </p:grp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48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Art. 16-ter. Pubblici elenchi per notificazioni e comunicazioni 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dirty="0" smtClean="0"/>
              <a:t>A </a:t>
            </a:r>
            <a:r>
              <a:rPr lang="it-IT" dirty="0"/>
              <a:t>decorrere dal 15 dicembre 2013, ai fini della notificazione e comunicazione degli atti in materia civile, penale, amministrativa e stragiudiziale si intendono per pubblici elenchi quelli previsti dagli articoli 4 e 16, comma 12, del presente decreto; dall'articolo 16, comma 6, del decreto-legge 29 novembre 2008, n. 185, convertito con modificazioni dalla legge 28 gennaio 2009, n. 2, dall'articolo 6-bis del decreto legislativo 7 marzo 2005, n. 82, nonché il registro generale degli indirizzi elettronici, gestito dal Ministero della giustizia.</a:t>
            </a:r>
          </a:p>
        </p:txBody>
      </p:sp>
    </p:spTree>
    <p:extLst>
      <p:ext uri="{BB962C8B-B14F-4D97-AF65-F5344CB8AC3E}">
        <p14:creationId xmlns:p14="http://schemas.microsoft.com/office/powerpoint/2010/main" val="2148756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039" y="0"/>
            <a:ext cx="8849922" cy="6858000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49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039" y="0"/>
            <a:ext cx="8849922" cy="6858000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08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registro PA 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039" y="0"/>
            <a:ext cx="8849922" cy="6858000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50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Registro Imprese</a:t>
            </a:r>
            <a:br>
              <a:rPr lang="it-IT" dirty="0" smtClean="0"/>
            </a:br>
            <a:r>
              <a:rPr lang="it-IT" sz="3100" i="1" dirty="0" smtClean="0"/>
              <a:t>Art. </a:t>
            </a:r>
            <a:endParaRPr lang="it-IT" sz="3100" i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Registro Imprese è un registro pubblico che, già previsto dal Codice Civile, ha avuto completa attuazione a partire dal 1996, con la Legge relativa al riordino delle Camere di Commercio e con il successivo Regolamento di attuazione.</a:t>
            </a:r>
          </a:p>
          <a:p>
            <a:r>
              <a:rPr lang="it-IT" dirty="0" smtClean="0"/>
              <a:t>Può essere definito come l’Anagrafe delle Imprese.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38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registroimpres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19161"/>
            <a:ext cx="9144000" cy="481967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61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Indice P.A.</a:t>
            </a:r>
            <a:br>
              <a:rPr lang="it-IT" dirty="0" smtClean="0"/>
            </a:br>
            <a:r>
              <a:rPr lang="it-IT" sz="3100" i="1" dirty="0" smtClean="0"/>
              <a:t>art. 57bis CAD</a:t>
            </a:r>
            <a:endParaRPr lang="it-IT" sz="3100" i="1" dirty="0"/>
          </a:p>
        </p:txBody>
      </p:sp>
      <p:sp>
        <p:nvSpPr>
          <p:cNvPr id="7" name="Segnaposto contenuto 6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78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750" dirty="0" smtClean="0"/>
              <a:t>L'Indice delle Pubbliche Amministrazioni (IPA) costituisce l'archivio ufficiale contenente i riferimenti organizzativi, telematici e toponomastici delle pubbliche amministra-zioni e dei gestori di pubblici servizi.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it-IT" sz="2750" dirty="0" smtClean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it-IT" sz="2750" dirty="0" smtClean="0"/>
              <a:t>L'IPA è realizzato e gestito dall'Agenzia per l'Italia Digitale (</a:t>
            </a:r>
            <a:r>
              <a:rPr lang="it-IT" sz="2750" dirty="0" err="1" smtClean="0"/>
              <a:t>AgID</a:t>
            </a:r>
            <a:r>
              <a:rPr lang="it-IT" sz="2750" dirty="0" smtClean="0"/>
              <a:t>).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it-IT" sz="2750" dirty="0" smtClean="0"/>
              <a:t/>
            </a:r>
            <a:br>
              <a:rPr lang="it-IT" sz="2750" dirty="0" smtClean="0"/>
            </a:br>
            <a:r>
              <a:rPr lang="it-IT" sz="2750" dirty="0" smtClean="0"/>
              <a:t>Le Amministrazioni sono tenute a comunicare e ad aggiornare tempestivamente gli indirizzi e i contenuti dell'Indice secondo le indicazioni fornite da </a:t>
            </a:r>
            <a:r>
              <a:rPr lang="it-IT" sz="2750" dirty="0" err="1" smtClean="0"/>
              <a:t>AgID</a:t>
            </a:r>
            <a:endParaRPr lang="it-IT" sz="2750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51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ndicePA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796290"/>
            <a:ext cx="8544798" cy="5513030"/>
          </a:xfrm>
          <a:prstGeom prst="rect">
            <a:avLst/>
          </a:prstGeom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88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ndicePA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1628800"/>
            <a:ext cx="6553200" cy="4953000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10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ndicePA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189687"/>
            <a:ext cx="8820472" cy="4649151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04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ndicePA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019161"/>
            <a:ext cx="8892480" cy="4687105"/>
          </a:xfrm>
          <a:prstGeom prst="rect">
            <a:avLst/>
          </a:prstGeom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19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I PUBBLICI ELENCHI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5013176"/>
            <a:ext cx="8229600" cy="1112987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54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Ma Indice PA è un “pubblico elenco” 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96752"/>
            <a:ext cx="8291264" cy="558924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250" dirty="0" smtClean="0"/>
              <a:t>Dal 19 agosto 2014 non lo è più.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250" dirty="0" smtClean="0"/>
              <a:t>E’ stato un pubblico elenco dal </a:t>
            </a:r>
            <a:r>
              <a:rPr lang="it-IT" sz="2250" b="1" dirty="0" smtClean="0"/>
              <a:t>15 dicembre 2013 al 18 agosto 2014</a:t>
            </a:r>
            <a:r>
              <a:rPr lang="it-IT" sz="2250" dirty="0" smtClean="0"/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250" dirty="0" smtClean="0"/>
              <a:t>In questo periodo l’art. 16ter d.l. 179/2012, modificato dalla legge 228/12, e </a:t>
            </a:r>
            <a:r>
              <a:rPr lang="it-IT" sz="2250" dirty="0" err="1" smtClean="0"/>
              <a:t>conv</a:t>
            </a:r>
            <a:r>
              <a:rPr lang="it-IT" sz="2250" dirty="0" smtClean="0"/>
              <a:t>. nella legge 221/12 prevedeva: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400" b="1" i="1" dirty="0" smtClean="0"/>
              <a:t>1. A decorrere dal 15 dicembre 2013, ai fini della notificazione e comunicazione degli atti in materia civile, penale, amministrativa e stragiudiziale si intendono per pubblici elenchi quelli previsti dagli articoli 4 e 16, comma 12, del presente decreto; </a:t>
            </a:r>
            <a:r>
              <a:rPr lang="it-IT" sz="2400" b="1" i="1" dirty="0" smtClean="0">
                <a:solidFill>
                  <a:srgbClr val="FF0000"/>
                </a:solidFill>
              </a:rPr>
              <a:t>dall'articolo 16 del decreto-legge 29 novembre 2008, n. 185, convertito con modificazioni dalla legge 28 gennaio 2009</a:t>
            </a:r>
            <a:r>
              <a:rPr lang="it-IT" sz="2400" b="1" i="1" dirty="0" smtClean="0"/>
              <a:t>, n. 2, dall'articolo 6-bis del decreto legislativo 7 marzo 2005, n. 82, nonché il registro generale degli indirizzi elettronici, gestito dal ministero della giustizia.</a:t>
            </a:r>
            <a:endParaRPr lang="it-IT" sz="2250" dirty="0" smtClean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43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Ma </a:t>
            </a:r>
            <a:r>
              <a:rPr lang="it-IT" dirty="0" err="1" smtClean="0"/>
              <a:t>IndicePA</a:t>
            </a:r>
            <a:r>
              <a:rPr lang="it-IT" dirty="0" smtClean="0"/>
              <a:t> è un “pubblico elenco” 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96752"/>
            <a:ext cx="8291264" cy="540060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4000" dirty="0" smtClean="0"/>
              <a:t>Nell’art. </a:t>
            </a:r>
            <a:r>
              <a:rPr lang="it-IT" sz="4000" b="1" i="1" dirty="0" smtClean="0">
                <a:solidFill>
                  <a:srgbClr val="FF0000"/>
                </a:solidFill>
              </a:rPr>
              <a:t>16 del decreto-legge 29 novembre 2008, n. 185, convertito con modificazioni dalla legge 28 gennaio 2009, </a:t>
            </a:r>
            <a:r>
              <a:rPr lang="it-IT" sz="4000" dirty="0" smtClean="0"/>
              <a:t>vigente in detto periodo, vi erano menzionati due elenchi: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4000" dirty="0" smtClean="0"/>
              <a:t>al comma 6, il registro delle imprese;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4000" dirty="0" smtClean="0"/>
              <a:t>al comma 8, l’</a:t>
            </a:r>
            <a:r>
              <a:rPr lang="it-IT" sz="4000" dirty="0" err="1" smtClean="0"/>
              <a:t>IndicePA</a:t>
            </a:r>
            <a:r>
              <a:rPr lang="it-IT" sz="4000" dirty="0" smtClean="0"/>
              <a:t>.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12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Ma </a:t>
            </a:r>
            <a:r>
              <a:rPr lang="it-IT" dirty="0" err="1" smtClean="0"/>
              <a:t>IndicePA</a:t>
            </a:r>
            <a:r>
              <a:rPr lang="it-IT" dirty="0" smtClean="0"/>
              <a:t> è un “pubblico elenco” 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96752"/>
            <a:ext cx="8291264" cy="540060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3900" dirty="0" smtClean="0"/>
              <a:t>Dal 19 agosto 2014 </a:t>
            </a:r>
            <a:r>
              <a:rPr lang="it-IT" sz="3900" b="1" dirty="0" smtClean="0"/>
              <a:t>l’art. 16ter </a:t>
            </a:r>
            <a:r>
              <a:rPr lang="it-IT" sz="3900" dirty="0" smtClean="0"/>
              <a:t>d.l. 179/12, modificato dalla legge 114/14 di conversione, con modificazioni, de d.l. 90/2014, </a:t>
            </a:r>
            <a:r>
              <a:rPr lang="it-IT" sz="3900" b="1" dirty="0" smtClean="0"/>
              <a:t>richiama</a:t>
            </a:r>
            <a:r>
              <a:rPr lang="it-IT" sz="3900" dirty="0" smtClean="0"/>
              <a:t> non più l’intero art. 16 del D.l. 185/2008 ma </a:t>
            </a:r>
            <a:r>
              <a:rPr lang="it-IT" sz="3900" b="1" dirty="0" smtClean="0"/>
              <a:t>solo il comma 6</a:t>
            </a:r>
            <a:r>
              <a:rPr lang="it-IT" sz="3900" dirty="0" smtClean="0"/>
              <a:t> e, quindi, </a:t>
            </a:r>
            <a:r>
              <a:rPr lang="it-IT" sz="3900" b="1" dirty="0" smtClean="0"/>
              <a:t>il solo registro delle imprese</a:t>
            </a:r>
            <a:r>
              <a:rPr lang="it-IT" sz="3900" dirty="0" smtClean="0"/>
              <a:t> e non anche più </a:t>
            </a:r>
            <a:r>
              <a:rPr lang="it-IT" sz="3900" dirty="0" err="1" smtClean="0"/>
              <a:t>IndicePA</a:t>
            </a:r>
            <a:r>
              <a:rPr lang="it-IT" sz="3900" dirty="0" smtClean="0"/>
              <a:t>.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8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5431 0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19161"/>
            <a:ext cx="9144000" cy="481967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19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5431 0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19161"/>
            <a:ext cx="9144000" cy="481967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9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5431 014 0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19161"/>
            <a:ext cx="9144000" cy="481967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59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5431 014 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19161"/>
            <a:ext cx="9144000" cy="481967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5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5431 01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19161"/>
            <a:ext cx="9144000" cy="481967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7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olo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207910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Fine</a:t>
            </a:r>
            <a:br>
              <a:rPr lang="it-IT" dirty="0" smtClean="0"/>
            </a:br>
            <a:r>
              <a:rPr lang="it-IT" dirty="0" smtClean="0"/>
              <a:t> </a:t>
            </a:r>
            <a:r>
              <a:rPr lang="it-IT" sz="1800" dirty="0"/>
              <a:t/>
            </a:r>
            <a:br>
              <a:rPr lang="it-IT" sz="1800" dirty="0"/>
            </a:br>
            <a:endParaRPr lang="it-IT" dirty="0" smtClean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96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Decreto legge 179/2012</a:t>
            </a:r>
            <a:br>
              <a:rPr lang="it-IT" dirty="0" smtClean="0"/>
            </a:br>
            <a:r>
              <a:rPr lang="it-IT" sz="1400" dirty="0" smtClean="0"/>
              <a:t>convertito con modificazioni nella Legge 221/2012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it-IT" sz="2800" dirty="0" smtClean="0"/>
              <a:t>Art. 16 </a:t>
            </a:r>
            <a:r>
              <a:rPr lang="it-IT" sz="2800" i="1" dirty="0" err="1" smtClean="0"/>
              <a:t>ter</a:t>
            </a:r>
            <a:r>
              <a:rPr lang="it-IT" sz="2800" dirty="0" smtClean="0"/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it-IT" sz="2800" u="sng" dirty="0" smtClean="0"/>
              <a:t>A decorrere dal 15 dicembre 2013</a:t>
            </a:r>
            <a:r>
              <a:rPr lang="it-IT" sz="2800" dirty="0" smtClean="0"/>
              <a:t>, ai fini della notificazione e comunicazione degli atti in materia civile, penale, amministrativa e stragiudiziale </a:t>
            </a:r>
            <a:r>
              <a:rPr lang="it-IT" sz="2800" b="1" dirty="0" smtClean="0"/>
              <a:t>si intendono per pubblici elenchi</a:t>
            </a:r>
            <a:r>
              <a:rPr lang="it-IT" sz="2800" dirty="0" smtClean="0"/>
              <a:t> quelli previsti dagli articoli 4 e 16, comma 12, del presente decreto; dall'articolo 16, comma 6, del decreto-legge 29 novembre 2008, n. 185, convertito con modificazioni dalla legge 28 gennaio 2009, n. 2, dall'articolo 6-bis del decreto legislativo 7 marzo 2005, n. 82, nonché il registro generale degli indirizzi elettronici, gestito dal Ministero della giustizia. </a:t>
            </a:r>
          </a:p>
          <a:p>
            <a:pPr marL="0" indent="0" algn="just">
              <a:spcBef>
                <a:spcPts val="0"/>
              </a:spcBef>
              <a:buNone/>
            </a:pP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26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4"/>
          <p:cNvGrpSpPr>
            <a:grpSpLocks noChangeAspect="1"/>
          </p:cNvGrpSpPr>
          <p:nvPr/>
        </p:nvGrpSpPr>
        <p:grpSpPr bwMode="auto">
          <a:xfrm>
            <a:off x="395536" y="1124744"/>
            <a:ext cx="8496944" cy="720080"/>
            <a:chOff x="6418" y="26202"/>
            <a:chExt cx="7401508" cy="89283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3" name="Rettangolo arrotondato 12"/>
            <p:cNvSpPr/>
            <p:nvPr/>
          </p:nvSpPr>
          <p:spPr>
            <a:xfrm>
              <a:off x="6418" y="26202"/>
              <a:ext cx="7401508" cy="89283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14" name="Rettangolo 13"/>
            <p:cNvSpPr/>
            <p:nvPr/>
          </p:nvSpPr>
          <p:spPr>
            <a:xfrm>
              <a:off x="104680" y="168018"/>
              <a:ext cx="7271371" cy="5724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it-IT" sz="2800" b="1" dirty="0">
                  <a:solidFill>
                    <a:prstClr val="white"/>
                  </a:solidFill>
                </a:rPr>
                <a:t>Anagrafe nazionale della popolazione </a:t>
              </a:r>
              <a:r>
                <a:rPr lang="it-IT" sz="2800" b="1" dirty="0" err="1">
                  <a:solidFill>
                    <a:prstClr val="white"/>
                  </a:solidFill>
                </a:rPr>
                <a:t>residente-ANPR</a:t>
              </a:r>
              <a:endParaRPr lang="it-IT" sz="2800" i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Titolo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96944" cy="79208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err="1" smtClean="0"/>
              <a:t>…e</a:t>
            </a:r>
            <a:r>
              <a:rPr lang="it-IT" dirty="0" smtClean="0"/>
              <a:t>, quindi, sono Pubblici Elenchi:</a:t>
            </a:r>
            <a:endParaRPr lang="it-IT" dirty="0"/>
          </a:p>
        </p:txBody>
      </p:sp>
      <p:grpSp>
        <p:nvGrpSpPr>
          <p:cNvPr id="18" name="Gruppo 4"/>
          <p:cNvGrpSpPr>
            <a:grpSpLocks noChangeAspect="1"/>
          </p:cNvGrpSpPr>
          <p:nvPr/>
        </p:nvGrpSpPr>
        <p:grpSpPr bwMode="auto">
          <a:xfrm>
            <a:off x="395536" y="3933056"/>
            <a:ext cx="8496944" cy="720080"/>
            <a:chOff x="6418" y="-63081"/>
            <a:chExt cx="7401508" cy="89283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9" name="Rettangolo arrotondato 18"/>
            <p:cNvSpPr/>
            <p:nvPr/>
          </p:nvSpPr>
          <p:spPr>
            <a:xfrm>
              <a:off x="6418" y="-63081"/>
              <a:ext cx="7401508" cy="89283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0" name="Rettangolo 19"/>
            <p:cNvSpPr/>
            <p:nvPr/>
          </p:nvSpPr>
          <p:spPr>
            <a:xfrm>
              <a:off x="69143" y="204769"/>
              <a:ext cx="7271371" cy="5724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it-IT" sz="2800" b="1" dirty="0">
                  <a:solidFill>
                    <a:prstClr val="white"/>
                  </a:solidFill>
                </a:rPr>
                <a:t>Registro delle Pubbliche Amministrazioni</a:t>
              </a:r>
            </a:p>
          </p:txBody>
        </p:sp>
      </p:grpSp>
      <p:grpSp>
        <p:nvGrpSpPr>
          <p:cNvPr id="21" name="Gruppo 4"/>
          <p:cNvGrpSpPr>
            <a:grpSpLocks noChangeAspect="1"/>
          </p:cNvGrpSpPr>
          <p:nvPr/>
        </p:nvGrpSpPr>
        <p:grpSpPr bwMode="auto">
          <a:xfrm>
            <a:off x="395536" y="4869160"/>
            <a:ext cx="8496944" cy="720080"/>
            <a:chOff x="6418" y="-63081"/>
            <a:chExt cx="7401508" cy="89283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Rettangolo arrotondato 21"/>
            <p:cNvSpPr/>
            <p:nvPr/>
          </p:nvSpPr>
          <p:spPr>
            <a:xfrm>
              <a:off x="6418" y="-63081"/>
              <a:ext cx="7401508" cy="89283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3" name="Rettangolo 22"/>
            <p:cNvSpPr/>
            <p:nvPr/>
          </p:nvSpPr>
          <p:spPr>
            <a:xfrm>
              <a:off x="104680" y="204769"/>
              <a:ext cx="7271371" cy="5724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it-IT" sz="2800" b="1" dirty="0">
                  <a:solidFill>
                    <a:prstClr val="white"/>
                  </a:solidFill>
                </a:rPr>
                <a:t>Registro Imprese</a:t>
              </a:r>
              <a:endParaRPr lang="it-IT" sz="2800" i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Gruppo 4"/>
          <p:cNvGrpSpPr>
            <a:grpSpLocks noChangeAspect="1"/>
          </p:cNvGrpSpPr>
          <p:nvPr/>
        </p:nvGrpSpPr>
        <p:grpSpPr bwMode="auto">
          <a:xfrm>
            <a:off x="395536" y="2060848"/>
            <a:ext cx="8496944" cy="720080"/>
            <a:chOff x="6418" y="26202"/>
            <a:chExt cx="7401508" cy="89283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7" name="Rettangolo arrotondato 26"/>
            <p:cNvSpPr/>
            <p:nvPr/>
          </p:nvSpPr>
          <p:spPr>
            <a:xfrm>
              <a:off x="6418" y="26202"/>
              <a:ext cx="7401508" cy="89283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8" name="Rettangolo 27"/>
            <p:cNvSpPr/>
            <p:nvPr/>
          </p:nvSpPr>
          <p:spPr>
            <a:xfrm>
              <a:off x="104680" y="204769"/>
              <a:ext cx="7271371" cy="5724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it-IT" sz="2800" b="1" dirty="0">
                  <a:solidFill>
                    <a:prstClr val="white"/>
                  </a:solidFill>
                </a:rPr>
                <a:t>INI-PEC</a:t>
              </a:r>
            </a:p>
          </p:txBody>
        </p:sp>
      </p:grpSp>
      <p:grpSp>
        <p:nvGrpSpPr>
          <p:cNvPr id="29" name="Gruppo 4"/>
          <p:cNvGrpSpPr>
            <a:grpSpLocks noChangeAspect="1"/>
          </p:cNvGrpSpPr>
          <p:nvPr/>
        </p:nvGrpSpPr>
        <p:grpSpPr bwMode="auto">
          <a:xfrm>
            <a:off x="395536" y="2996952"/>
            <a:ext cx="8496944" cy="720080"/>
            <a:chOff x="6418" y="26202"/>
            <a:chExt cx="7401508" cy="89283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0" name="Rettangolo arrotondato 29"/>
            <p:cNvSpPr/>
            <p:nvPr/>
          </p:nvSpPr>
          <p:spPr>
            <a:xfrm>
              <a:off x="6418" y="26202"/>
              <a:ext cx="7401508" cy="892834"/>
            </a:xfrm>
            <a:prstGeom prst="roundRect">
              <a:avLst>
                <a:gd name="adj" fmla="val 17937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31" name="Rettangolo 30"/>
            <p:cNvSpPr/>
            <p:nvPr/>
          </p:nvSpPr>
          <p:spPr>
            <a:xfrm>
              <a:off x="104680" y="204769"/>
              <a:ext cx="7271371" cy="5724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it-IT" sz="2800" b="1" dirty="0" err="1">
                  <a:solidFill>
                    <a:prstClr val="white"/>
                  </a:solidFill>
                </a:rPr>
                <a:t>ReGindE</a:t>
              </a:r>
              <a:endParaRPr lang="it-IT" sz="2800" i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Gruppo 4"/>
          <p:cNvGrpSpPr>
            <a:grpSpLocks noChangeAspect="1"/>
          </p:cNvGrpSpPr>
          <p:nvPr/>
        </p:nvGrpSpPr>
        <p:grpSpPr bwMode="auto">
          <a:xfrm>
            <a:off x="395536" y="5805264"/>
            <a:ext cx="8496944" cy="720080"/>
            <a:chOff x="6418" y="26202"/>
            <a:chExt cx="7401508" cy="89283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3" name="Rettangolo arrotondato 32"/>
            <p:cNvSpPr/>
            <p:nvPr/>
          </p:nvSpPr>
          <p:spPr>
            <a:xfrm>
              <a:off x="6418" y="26202"/>
              <a:ext cx="7401508" cy="89283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34" name="Rettangolo 33"/>
            <p:cNvSpPr/>
            <p:nvPr/>
          </p:nvSpPr>
          <p:spPr>
            <a:xfrm>
              <a:off x="104680" y="204769"/>
              <a:ext cx="7271371" cy="5724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it-IT" sz="2800" b="1" dirty="0">
                  <a:solidFill>
                    <a:prstClr val="white"/>
                  </a:solidFill>
                </a:rPr>
                <a:t>INDICE P.A.  (?)</a:t>
              </a:r>
              <a:endParaRPr lang="it-IT" sz="2800" i="1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844824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sz="2000" b="1" dirty="0" smtClean="0"/>
              <a:t/>
            </a:r>
            <a:br>
              <a:rPr lang="it-IT" sz="2000" b="1" dirty="0" smtClean="0"/>
            </a:br>
            <a:r>
              <a:rPr lang="it-IT" sz="2000" b="1" dirty="0" smtClean="0"/>
              <a:t/>
            </a:r>
            <a:br>
              <a:rPr lang="it-IT" sz="2000" b="1" dirty="0" smtClean="0"/>
            </a:br>
            <a:r>
              <a:rPr lang="it-IT" sz="2200" b="1" dirty="0" smtClean="0"/>
              <a:t>DECRETO DEL PRESIDENTE DEL CONSIGLIO DEI MINISTRI </a:t>
            </a:r>
            <a:br>
              <a:rPr lang="it-IT" sz="2200" b="1" dirty="0" smtClean="0"/>
            </a:br>
            <a:r>
              <a:rPr lang="it-IT" sz="2200" b="1" dirty="0" smtClean="0"/>
              <a:t>10 novembre 2014, n. 194  </a:t>
            </a:r>
            <a:br>
              <a:rPr lang="it-IT" sz="2200" b="1" dirty="0" smtClean="0"/>
            </a:br>
            <a:r>
              <a:rPr lang="it-IT" sz="2200" b="1" dirty="0" smtClean="0"/>
              <a:t>Regolamento recante modalità di attuazione e di funzionamento dell'Anagrafe nazionale della popolazione residente (ANPR) e di definizione del piano per il graduale subentro dell'ANPR alle anagrafi della popolazione residente.</a:t>
            </a:r>
            <a:r>
              <a:rPr lang="it-IT" b="1" dirty="0" smtClean="0"/>
              <a:t/>
            </a:r>
            <a:br>
              <a:rPr lang="it-IT" b="1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359421"/>
            <a:ext cx="8229600" cy="4381947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dirty="0" smtClean="0"/>
              <a:t>Art. 2.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it-IT" i="1" dirty="0" smtClean="0"/>
              <a:t>Dati contenuti nell'</a:t>
            </a:r>
            <a:r>
              <a:rPr lang="it-IT" b="1" i="1" dirty="0" smtClean="0">
                <a:solidFill>
                  <a:srgbClr val="FF0000"/>
                </a:solidFill>
              </a:rPr>
              <a:t>ANPR</a:t>
            </a:r>
            <a:r>
              <a:rPr lang="it-IT" i="1" dirty="0" smtClean="0"/>
              <a:t> e modalità di conservazione 1.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i="1" dirty="0" smtClean="0"/>
              <a:t> </a:t>
            </a:r>
            <a:r>
              <a:rPr lang="it-IT" dirty="0" smtClean="0"/>
              <a:t>Nell'ANPR sono contenuti i dati del cittadino, della famiglia anagrafica e della convivenza di cui agli articoli 20, 21 e 22 del decreto del Presidente della Repubblica 30 maggio 1989, n. 223, e successive modificazioni, i dati dei cittadini italiani residenti all'estero, registrati dai Comuni ai sensi del decreto del Presidente della Repubblica 6 settembre 1989, n. 323, </a:t>
            </a:r>
            <a:r>
              <a:rPr lang="it-IT" b="1" dirty="0" smtClean="0"/>
              <a:t>nonché il domicilio digitale, di cui all'articolo 3-bis, del decreto legislativo 7 marzo 2005, n. 82. </a:t>
            </a:r>
            <a:endParaRPr lang="it-IT" b="1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67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sz="3600" b="1" dirty="0" smtClean="0"/>
              <a:t/>
            </a:r>
            <a:br>
              <a:rPr lang="it-IT" sz="3600" b="1" dirty="0" smtClean="0"/>
            </a:br>
            <a:r>
              <a:rPr lang="it-IT" sz="3600" b="1" dirty="0" smtClean="0"/>
              <a:t>Art. 3bis CAD </a:t>
            </a:r>
            <a:br>
              <a:rPr lang="it-IT" sz="3600" b="1" dirty="0" smtClean="0"/>
            </a:br>
            <a:r>
              <a:rPr lang="it-IT" sz="3600" b="1" dirty="0" smtClean="0"/>
              <a:t>Domicilio digitale del cittadino </a:t>
            </a:r>
            <a:br>
              <a:rPr lang="it-IT" sz="3600" b="1" dirty="0" smtClean="0"/>
            </a:b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it-IT" dirty="0" smtClean="0"/>
              <a:t>1. Al fine di facilitare la comunicazione tra pubbliche amministrazioni e cittadini, </a:t>
            </a:r>
            <a:r>
              <a:rPr lang="it-IT" b="1" dirty="0" smtClean="0"/>
              <a:t>è facoltà di ogni cittadino indicare alla pubblica amministrazione</a:t>
            </a:r>
            <a:r>
              <a:rPr lang="it-IT" dirty="0" smtClean="0"/>
              <a:t>, secondo le modalità stabilite al comma 3, </a:t>
            </a:r>
            <a:r>
              <a:rPr lang="it-IT" b="1" dirty="0" smtClean="0"/>
              <a:t>un proprio indirizzo di posta elettronica certificata</a:t>
            </a:r>
            <a:r>
              <a:rPr lang="it-IT" dirty="0" smtClean="0"/>
              <a:t>, rilasciato ai sensi dell’articolo 16-bis, comma 5, del decreto-legge 29 novembre 2008, n. 185, convertito, con modificazioni, dalla legge 28 gennaio 2009, n. 2, </a:t>
            </a:r>
            <a:r>
              <a:rPr lang="it-IT" b="1" dirty="0" smtClean="0"/>
              <a:t>quale suo domicilio digitale</a:t>
            </a:r>
            <a:r>
              <a:rPr lang="it-IT" dirty="0" smtClean="0"/>
              <a:t>. </a:t>
            </a:r>
          </a:p>
          <a:p>
            <a:pPr algn="just"/>
            <a:r>
              <a:rPr lang="it-IT" dirty="0" smtClean="0"/>
              <a:t>2. </a:t>
            </a:r>
            <a:r>
              <a:rPr lang="it-IT" b="1" dirty="0" smtClean="0"/>
              <a:t>L'indirizzo di cui al comma 1 è inserito nell'Anagrafe nazionale della popolazione </a:t>
            </a:r>
            <a:r>
              <a:rPr lang="it-IT" b="1" dirty="0" err="1" smtClean="0"/>
              <a:t>residente-ANPR</a:t>
            </a:r>
            <a:r>
              <a:rPr lang="it-IT" b="1" dirty="0" smtClean="0"/>
              <a:t> e reso disponibile a tutte le pubbliche amministrazioni e ai gestori o esercenti di pubblici servizi.</a:t>
            </a:r>
            <a:endParaRPr lang="it-IT" b="1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48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72008"/>
            <a:ext cx="8229600" cy="1340768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sz="6000" dirty="0" smtClean="0"/>
              <a:t>INI-PEC </a:t>
            </a:r>
            <a:br>
              <a:rPr lang="it-IT" sz="6000" dirty="0" smtClean="0"/>
            </a:br>
            <a:r>
              <a:rPr lang="it-IT" sz="2400" dirty="0" smtClean="0"/>
              <a:t>(artt. 16 d.l. 179/2012 e 6bis  CAD)</a:t>
            </a:r>
            <a:endParaRPr lang="it-IT" sz="24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5040560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è l'Indice Nazionale degli Indirizzi di Posta Elettronica Certificata istituito dal Ministero dello Sviluppo Economico.</a:t>
            </a:r>
          </a:p>
          <a:p>
            <a:r>
              <a:rPr lang="it-IT" dirty="0" smtClean="0"/>
              <a:t>raccoglie tutti gli indirizzi di PEC delle Imprese e dei Professionisti presenti sul territorio italiano ed è pensato per chiunque abbia la necessità di ottenere l'indirizzo di PEC di un professionista o di un'impresa che desidera contattare.</a:t>
            </a:r>
          </a:p>
          <a:p>
            <a:r>
              <a:rPr lang="it-IT" dirty="0" smtClean="0"/>
              <a:t>viene aggiornato con i dati provenienti dal Registro Imprese e dagli Ordini e dai Collegi di appartenenza, nelle modalità stabilite dalla legge.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82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nipec 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016" y="1019161"/>
            <a:ext cx="8748464" cy="4611196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Antonella Ciriello, giudice del tribunale di Napoli, Componente STO presso CSM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67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1449</Words>
  <Application>Microsoft Office PowerPoint</Application>
  <PresentationFormat>Presentazione su schermo (4:3)</PresentationFormat>
  <Paragraphs>128</Paragraphs>
  <Slides>38</Slides>
  <Notes>36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38</vt:i4>
      </vt:variant>
    </vt:vector>
  </HeadingPairs>
  <TitlesOfParts>
    <vt:vector size="40" baseType="lpstr">
      <vt:lpstr>Tema di Office</vt:lpstr>
      <vt:lpstr>6_Tema di Office</vt:lpstr>
      <vt:lpstr>Pubblici elenchi</vt:lpstr>
      <vt:lpstr>Art. 16-ter. Pubblici elenchi per notificazioni e comunicazioni  </vt:lpstr>
      <vt:lpstr>I PUBBLICI ELENCHI</vt:lpstr>
      <vt:lpstr>Decreto legge 179/2012 convertito con modificazioni nella Legge 221/2012</vt:lpstr>
      <vt:lpstr>…e, quindi, sono Pubblici Elenchi:</vt:lpstr>
      <vt:lpstr>  DECRETO DEL PRESIDENTE DEL CONSIGLIO DEI MINISTRI  10 novembre 2014, n. 194   Regolamento recante modalità di attuazione e di funzionamento dell'Anagrafe nazionale della popolazione residente (ANPR) e di definizione del piano per il graduale subentro dell'ANPR alle anagrafi della popolazione residente. </vt:lpstr>
      <vt:lpstr> Art. 3bis CAD  Domicilio digitale del cittadino  </vt:lpstr>
      <vt:lpstr>INI-PEC  (artt. 16 d.l. 179/2012 e 6bis  CAD)</vt:lpstr>
      <vt:lpstr>Presentazione standard di PowerPoint</vt:lpstr>
      <vt:lpstr>Presentazione standard di PowerPoint</vt:lpstr>
      <vt:lpstr>Presentazione standard di PowerPoint</vt:lpstr>
      <vt:lpstr>ReGindE Art. 7 DM 44/2011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Registro Imprese Art. </vt:lpstr>
      <vt:lpstr>Presentazione standard di PowerPoint</vt:lpstr>
      <vt:lpstr>Indice P.A. art. 57bis CAD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Ma Indice PA è un “pubblico elenco” ?</vt:lpstr>
      <vt:lpstr>Ma IndicePA è un “pubblico elenco” ?</vt:lpstr>
      <vt:lpstr>Ma IndicePA è un “pubblico elenco” 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Fine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Pubblici elenchi</dc:title>
  <dc:creator>Antonella Ciriello</dc:creator>
  <cp:lastModifiedBy>Antonella Ciriello</cp:lastModifiedBy>
  <cp:revision>3</cp:revision>
  <dcterms:created xsi:type="dcterms:W3CDTF">2015-12-10T11:31:59Z</dcterms:created>
  <dcterms:modified xsi:type="dcterms:W3CDTF">2015-12-10T11:34:50Z</dcterms:modified>
</cp:coreProperties>
</file>