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257" r:id="rId2"/>
    <p:sldId id="258" r:id="rId3"/>
    <p:sldId id="291" r:id="rId4"/>
    <p:sldId id="259" r:id="rId5"/>
    <p:sldId id="260" r:id="rId6"/>
    <p:sldId id="292" r:id="rId7"/>
    <p:sldId id="293" r:id="rId8"/>
    <p:sldId id="294" r:id="rId9"/>
    <p:sldId id="295" r:id="rId10"/>
    <p:sldId id="296" r:id="rId11"/>
    <p:sldId id="297" r:id="rId12"/>
    <p:sldId id="298" r:id="rId13"/>
    <p:sldId id="301" r:id="rId14"/>
    <p:sldId id="302" r:id="rId15"/>
    <p:sldId id="303" r:id="rId16"/>
    <p:sldId id="304" r:id="rId17"/>
    <p:sldId id="305" r:id="rId18"/>
    <p:sldId id="306" r:id="rId19"/>
    <p:sldId id="309" r:id="rId20"/>
    <p:sldId id="310" r:id="rId21"/>
    <p:sldId id="308" r:id="rId22"/>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65" autoAdjust="0"/>
    <p:restoredTop sz="94660"/>
  </p:normalViewPr>
  <p:slideViewPr>
    <p:cSldViewPr>
      <p:cViewPr>
        <p:scale>
          <a:sx n="66" d="100"/>
          <a:sy n="66" d="100"/>
        </p:scale>
        <p:origin x="-636" y="-15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24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4268D0-3636-4CD0-8C2C-778F02F6B6A4}" type="datetimeFigureOut">
              <a:rPr lang="it-IT" smtClean="0"/>
              <a:t>10/12/2015</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21847D7-E034-4AA1-88B2-94129BB02BD4}" type="slidenum">
              <a:rPr lang="it-IT" smtClean="0"/>
              <a:t>‹N›</a:t>
            </a:fld>
            <a:endParaRPr lang="it-IT"/>
          </a:p>
        </p:txBody>
      </p:sp>
    </p:spTree>
    <p:extLst>
      <p:ext uri="{BB962C8B-B14F-4D97-AF65-F5344CB8AC3E}">
        <p14:creationId xmlns:p14="http://schemas.microsoft.com/office/powerpoint/2010/main" val="7247986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B9A74F7-339B-4FE4-9EAA-B9EC5ADEDBCD}" type="slidenum">
              <a:rPr lang="it-IT" smtClean="0">
                <a:solidFill>
                  <a:prstClr val="black"/>
                </a:solidFill>
              </a:rPr>
              <a:pPr/>
              <a:t>1</a:t>
            </a:fld>
            <a:endParaRPr lang="it-IT">
              <a:solidFill>
                <a:prstClr val="black"/>
              </a:solidFill>
            </a:endParaRPr>
          </a:p>
        </p:txBody>
      </p:sp>
    </p:spTree>
    <p:extLst>
      <p:ext uri="{BB962C8B-B14F-4D97-AF65-F5344CB8AC3E}">
        <p14:creationId xmlns:p14="http://schemas.microsoft.com/office/powerpoint/2010/main" val="8326373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B9A74F7-339B-4FE4-9EAA-B9EC5ADEDBCD}" type="slidenum">
              <a:rPr lang="it-IT" smtClean="0">
                <a:solidFill>
                  <a:prstClr val="black"/>
                </a:solidFill>
              </a:rPr>
              <a:pPr/>
              <a:t>10</a:t>
            </a:fld>
            <a:endParaRPr lang="it-IT">
              <a:solidFill>
                <a:prstClr val="black"/>
              </a:solidFill>
            </a:endParaRPr>
          </a:p>
        </p:txBody>
      </p:sp>
    </p:spTree>
    <p:extLst>
      <p:ext uri="{BB962C8B-B14F-4D97-AF65-F5344CB8AC3E}">
        <p14:creationId xmlns:p14="http://schemas.microsoft.com/office/powerpoint/2010/main" val="11761527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B9A74F7-339B-4FE4-9EAA-B9EC5ADEDBCD}" type="slidenum">
              <a:rPr lang="it-IT" smtClean="0">
                <a:solidFill>
                  <a:prstClr val="black"/>
                </a:solidFill>
              </a:rPr>
              <a:pPr/>
              <a:t>11</a:t>
            </a:fld>
            <a:endParaRPr lang="it-IT">
              <a:solidFill>
                <a:prstClr val="black"/>
              </a:solidFill>
            </a:endParaRPr>
          </a:p>
        </p:txBody>
      </p:sp>
    </p:spTree>
    <p:extLst>
      <p:ext uri="{BB962C8B-B14F-4D97-AF65-F5344CB8AC3E}">
        <p14:creationId xmlns:p14="http://schemas.microsoft.com/office/powerpoint/2010/main" val="42477032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B9A74F7-339B-4FE4-9EAA-B9EC5ADEDBCD}" type="slidenum">
              <a:rPr lang="it-IT" smtClean="0">
                <a:solidFill>
                  <a:prstClr val="black"/>
                </a:solidFill>
              </a:rPr>
              <a:pPr/>
              <a:t>12</a:t>
            </a:fld>
            <a:endParaRPr lang="it-IT">
              <a:solidFill>
                <a:prstClr val="black"/>
              </a:solidFill>
            </a:endParaRPr>
          </a:p>
        </p:txBody>
      </p:sp>
    </p:spTree>
    <p:extLst>
      <p:ext uri="{BB962C8B-B14F-4D97-AF65-F5344CB8AC3E}">
        <p14:creationId xmlns:p14="http://schemas.microsoft.com/office/powerpoint/2010/main" val="41306593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B9A74F7-339B-4FE4-9EAA-B9EC5ADEDBCD}" type="slidenum">
              <a:rPr lang="it-IT" smtClean="0">
                <a:solidFill>
                  <a:prstClr val="black"/>
                </a:solidFill>
              </a:rPr>
              <a:pPr/>
              <a:t>13</a:t>
            </a:fld>
            <a:endParaRPr lang="it-IT">
              <a:solidFill>
                <a:prstClr val="black"/>
              </a:solidFill>
            </a:endParaRPr>
          </a:p>
        </p:txBody>
      </p:sp>
    </p:spTree>
    <p:extLst>
      <p:ext uri="{BB962C8B-B14F-4D97-AF65-F5344CB8AC3E}">
        <p14:creationId xmlns:p14="http://schemas.microsoft.com/office/powerpoint/2010/main" val="34559086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B9A74F7-339B-4FE4-9EAA-B9EC5ADEDBCD}" type="slidenum">
              <a:rPr lang="it-IT" smtClean="0">
                <a:solidFill>
                  <a:prstClr val="black"/>
                </a:solidFill>
              </a:rPr>
              <a:pPr/>
              <a:t>14</a:t>
            </a:fld>
            <a:endParaRPr lang="it-IT">
              <a:solidFill>
                <a:prstClr val="black"/>
              </a:solidFill>
            </a:endParaRPr>
          </a:p>
        </p:txBody>
      </p:sp>
    </p:spTree>
    <p:extLst>
      <p:ext uri="{BB962C8B-B14F-4D97-AF65-F5344CB8AC3E}">
        <p14:creationId xmlns:p14="http://schemas.microsoft.com/office/powerpoint/2010/main" val="2868768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B9A74F7-339B-4FE4-9EAA-B9EC5ADEDBCD}" type="slidenum">
              <a:rPr lang="it-IT" smtClean="0">
                <a:solidFill>
                  <a:prstClr val="black"/>
                </a:solidFill>
              </a:rPr>
              <a:pPr/>
              <a:t>15</a:t>
            </a:fld>
            <a:endParaRPr lang="it-IT">
              <a:solidFill>
                <a:prstClr val="black"/>
              </a:solidFill>
            </a:endParaRPr>
          </a:p>
        </p:txBody>
      </p:sp>
    </p:spTree>
    <p:extLst>
      <p:ext uri="{BB962C8B-B14F-4D97-AF65-F5344CB8AC3E}">
        <p14:creationId xmlns:p14="http://schemas.microsoft.com/office/powerpoint/2010/main" val="37158614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B9A74F7-339B-4FE4-9EAA-B9EC5ADEDBCD}" type="slidenum">
              <a:rPr lang="it-IT" smtClean="0">
                <a:solidFill>
                  <a:prstClr val="black"/>
                </a:solidFill>
              </a:rPr>
              <a:pPr/>
              <a:t>16</a:t>
            </a:fld>
            <a:endParaRPr lang="it-IT">
              <a:solidFill>
                <a:prstClr val="black"/>
              </a:solidFill>
            </a:endParaRPr>
          </a:p>
        </p:txBody>
      </p:sp>
    </p:spTree>
    <p:extLst>
      <p:ext uri="{BB962C8B-B14F-4D97-AF65-F5344CB8AC3E}">
        <p14:creationId xmlns:p14="http://schemas.microsoft.com/office/powerpoint/2010/main" val="25650935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B9A74F7-339B-4FE4-9EAA-B9EC5ADEDBCD}" type="slidenum">
              <a:rPr lang="it-IT" smtClean="0">
                <a:solidFill>
                  <a:prstClr val="black"/>
                </a:solidFill>
              </a:rPr>
              <a:pPr/>
              <a:t>17</a:t>
            </a:fld>
            <a:endParaRPr lang="it-IT">
              <a:solidFill>
                <a:prstClr val="black"/>
              </a:solidFill>
            </a:endParaRPr>
          </a:p>
        </p:txBody>
      </p:sp>
    </p:spTree>
    <p:extLst>
      <p:ext uri="{BB962C8B-B14F-4D97-AF65-F5344CB8AC3E}">
        <p14:creationId xmlns:p14="http://schemas.microsoft.com/office/powerpoint/2010/main" val="32763438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B9A74F7-339B-4FE4-9EAA-B9EC5ADEDBCD}" type="slidenum">
              <a:rPr lang="it-IT" smtClean="0">
                <a:solidFill>
                  <a:prstClr val="black"/>
                </a:solidFill>
              </a:rPr>
              <a:pPr/>
              <a:t>18</a:t>
            </a:fld>
            <a:endParaRPr lang="it-IT">
              <a:solidFill>
                <a:prstClr val="black"/>
              </a:solidFill>
            </a:endParaRPr>
          </a:p>
        </p:txBody>
      </p:sp>
    </p:spTree>
    <p:extLst>
      <p:ext uri="{BB962C8B-B14F-4D97-AF65-F5344CB8AC3E}">
        <p14:creationId xmlns:p14="http://schemas.microsoft.com/office/powerpoint/2010/main" val="25027065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Tale recente sentenza, si è espressa, escludendola, sulla validità di una notificazione eseguita da un avvocato a mezzo PEC in data anteriore a quella di efficacia del provvedimento 16 aprile 2014 del Responsabile SIA, recante le specifiche tecniche di cui all’art. 34 DM 44/11. La Suprema Corte ha ritenuto l’art. 3 bis della legge 53/1994 inapplicabile per mancanza di normativa regolamentare, in quanto l’art. 18 dm 44/2011, pure nel testo risultante dalla sostituzione operata dal dm 48/2013 (art. 1, comma 1) continuava a rinviare alle norme tecniche di cui all’art. 34, dm 44/2011,  che non risultavano emanate. Dunque, il momento di applicabilità sarebbe da farsi risalire al 15 maggio 2014 (data di entrata in vigore del provvedimento 16 aprile 2014). In senso critico si può osservare che quando la Corte afferma che ai sensi dell’art. 3 bis della l. n. 53/1994, la concreta possibilità di procedere a notifiche a mezzo PEC venne a dipendere dalla “normativa anche regolamentare omette di considerare che tale normativa in realtà esiste, nella normativa del CAD, mentre le norme del DM 44/2011 che si riferiscono alla sottoscrizione di documenti informatici riguardano principalmente la firma digitale e non contengono (tuttora)  alcuna specifica disposizione riguardante le notificazioni eseguite a mezzo PEC dagli avvocati. Né può ritenersi che le specifiche tecniche, in quanto mero provvedimento amministrativo, possano assumere natura regolamentare, pur se richiamate da un Regolamento.</a:t>
            </a:r>
          </a:p>
          <a:p>
            <a:r>
              <a:rPr lang="it-IT" dirty="0" smtClean="0"/>
              <a:t>In tal senso pure </a:t>
            </a:r>
            <a:r>
              <a:rPr lang="it-IT" dirty="0" err="1" smtClean="0"/>
              <a:t>Ord</a:t>
            </a:r>
            <a:r>
              <a:rPr lang="it-IT" dirty="0" smtClean="0"/>
              <a:t>. </a:t>
            </a:r>
            <a:r>
              <a:rPr lang="it-IT" dirty="0" err="1" smtClean="0"/>
              <a:t>App</a:t>
            </a:r>
            <a:r>
              <a:rPr lang="it-IT" dirty="0" smtClean="0"/>
              <a:t>. Napoli 24.10.2014 est. </a:t>
            </a:r>
            <a:r>
              <a:rPr lang="it-IT" dirty="0" err="1" smtClean="0"/>
              <a:t>Bellantoni</a:t>
            </a:r>
            <a:r>
              <a:rPr lang="it-IT" dirty="0" smtClean="0"/>
              <a:t>, inedita, sia pure sul presupposto non più attuale, dell’omesso riferimento all’autorizzazione del Consiglio dell’ordine, avendo il </a:t>
            </a:r>
            <a:r>
              <a:rPr lang="it-IT" dirty="0" err="1" smtClean="0"/>
              <a:t>d.l.</a:t>
            </a:r>
            <a:r>
              <a:rPr lang="it-IT" dirty="0" smtClean="0"/>
              <a:t> 24 giugno 2014, n. 90 (in G.U. 24/06/2014, n.144), convertito con modificazioni dalla L. 11 agosto 2014, n. 114 (in S.O. n. 70, relativo alla G.U. 18/8/2014, n. 190), disposto (con l'art. 46, comma 1, lettera a) la modifica dell'art. 1  della legge 53/1994 stabilendo che l’autorizzazione non sia necessaria per la sola notifica telematica .</a:t>
            </a:r>
          </a:p>
          <a:p>
            <a:endParaRPr lang="it-IT" dirty="0"/>
          </a:p>
        </p:txBody>
      </p:sp>
      <p:sp>
        <p:nvSpPr>
          <p:cNvPr id="4" name="Segnaposto numero diapositiva 3"/>
          <p:cNvSpPr>
            <a:spLocks noGrp="1"/>
          </p:cNvSpPr>
          <p:nvPr>
            <p:ph type="sldNum" sz="quarter" idx="10"/>
          </p:nvPr>
        </p:nvSpPr>
        <p:spPr/>
        <p:txBody>
          <a:bodyPr/>
          <a:lstStyle/>
          <a:p>
            <a:fld id="{221847D7-E034-4AA1-88B2-94129BB02BD4}" type="slidenum">
              <a:rPr lang="it-IT" smtClean="0"/>
              <a:t>20</a:t>
            </a:fld>
            <a:endParaRPr lang="it-IT"/>
          </a:p>
        </p:txBody>
      </p:sp>
    </p:spTree>
    <p:extLst>
      <p:ext uri="{BB962C8B-B14F-4D97-AF65-F5344CB8AC3E}">
        <p14:creationId xmlns:p14="http://schemas.microsoft.com/office/powerpoint/2010/main" val="42732475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B9A74F7-339B-4FE4-9EAA-B9EC5ADEDBCD}" type="slidenum">
              <a:rPr lang="it-IT" smtClean="0">
                <a:solidFill>
                  <a:prstClr val="black"/>
                </a:solidFill>
              </a:rPr>
              <a:pPr/>
              <a:t>2</a:t>
            </a:fld>
            <a:endParaRPr lang="it-IT">
              <a:solidFill>
                <a:prstClr val="black"/>
              </a:solidFill>
            </a:endParaRPr>
          </a:p>
        </p:txBody>
      </p:sp>
    </p:spTree>
    <p:extLst>
      <p:ext uri="{BB962C8B-B14F-4D97-AF65-F5344CB8AC3E}">
        <p14:creationId xmlns:p14="http://schemas.microsoft.com/office/powerpoint/2010/main" val="30255341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221847D7-E034-4AA1-88B2-94129BB02BD4}" type="slidenum">
              <a:rPr lang="it-IT" smtClean="0"/>
              <a:t>3</a:t>
            </a:fld>
            <a:endParaRPr lang="it-IT"/>
          </a:p>
        </p:txBody>
      </p:sp>
    </p:spTree>
    <p:extLst>
      <p:ext uri="{BB962C8B-B14F-4D97-AF65-F5344CB8AC3E}">
        <p14:creationId xmlns:p14="http://schemas.microsoft.com/office/powerpoint/2010/main" val="10073876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B9A74F7-339B-4FE4-9EAA-B9EC5ADEDBCD}" type="slidenum">
              <a:rPr lang="it-IT" smtClean="0">
                <a:solidFill>
                  <a:prstClr val="black"/>
                </a:solidFill>
              </a:rPr>
              <a:pPr/>
              <a:t>4</a:t>
            </a:fld>
            <a:endParaRPr lang="it-IT">
              <a:solidFill>
                <a:prstClr val="black"/>
              </a:solidFill>
            </a:endParaRPr>
          </a:p>
        </p:txBody>
      </p:sp>
    </p:spTree>
    <p:extLst>
      <p:ext uri="{BB962C8B-B14F-4D97-AF65-F5344CB8AC3E}">
        <p14:creationId xmlns:p14="http://schemas.microsoft.com/office/powerpoint/2010/main" val="6057900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B9A74F7-339B-4FE4-9EAA-B9EC5ADEDBCD}" type="slidenum">
              <a:rPr lang="it-IT" smtClean="0">
                <a:solidFill>
                  <a:prstClr val="black"/>
                </a:solidFill>
              </a:rPr>
              <a:pPr/>
              <a:t>5</a:t>
            </a:fld>
            <a:endParaRPr lang="it-IT">
              <a:solidFill>
                <a:prstClr val="black"/>
              </a:solidFill>
            </a:endParaRPr>
          </a:p>
        </p:txBody>
      </p:sp>
    </p:spTree>
    <p:extLst>
      <p:ext uri="{BB962C8B-B14F-4D97-AF65-F5344CB8AC3E}">
        <p14:creationId xmlns:p14="http://schemas.microsoft.com/office/powerpoint/2010/main" val="37304935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B9A74F7-339B-4FE4-9EAA-B9EC5ADEDBCD}" type="slidenum">
              <a:rPr lang="it-IT" smtClean="0">
                <a:solidFill>
                  <a:prstClr val="black"/>
                </a:solidFill>
              </a:rPr>
              <a:pPr/>
              <a:t>6</a:t>
            </a:fld>
            <a:endParaRPr lang="it-IT">
              <a:solidFill>
                <a:prstClr val="black"/>
              </a:solidFill>
            </a:endParaRPr>
          </a:p>
        </p:txBody>
      </p:sp>
    </p:spTree>
    <p:extLst>
      <p:ext uri="{BB962C8B-B14F-4D97-AF65-F5344CB8AC3E}">
        <p14:creationId xmlns:p14="http://schemas.microsoft.com/office/powerpoint/2010/main" val="18552628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B9A74F7-339B-4FE4-9EAA-B9EC5ADEDBCD}" type="slidenum">
              <a:rPr lang="it-IT" smtClean="0">
                <a:solidFill>
                  <a:prstClr val="black"/>
                </a:solidFill>
              </a:rPr>
              <a:pPr/>
              <a:t>7</a:t>
            </a:fld>
            <a:endParaRPr lang="it-IT">
              <a:solidFill>
                <a:prstClr val="black"/>
              </a:solidFill>
            </a:endParaRPr>
          </a:p>
        </p:txBody>
      </p:sp>
    </p:spTree>
    <p:extLst>
      <p:ext uri="{BB962C8B-B14F-4D97-AF65-F5344CB8AC3E}">
        <p14:creationId xmlns:p14="http://schemas.microsoft.com/office/powerpoint/2010/main" val="13473140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AB9A74F7-339B-4FE4-9EAA-B9EC5ADEDBCD}" type="slidenum">
              <a:rPr lang="it-IT" smtClean="0">
                <a:solidFill>
                  <a:prstClr val="black"/>
                </a:solidFill>
              </a:rPr>
              <a:pPr/>
              <a:t>8</a:t>
            </a:fld>
            <a:endParaRPr lang="it-IT">
              <a:solidFill>
                <a:prstClr val="black"/>
              </a:solidFill>
            </a:endParaRPr>
          </a:p>
        </p:txBody>
      </p:sp>
    </p:spTree>
    <p:extLst>
      <p:ext uri="{BB962C8B-B14F-4D97-AF65-F5344CB8AC3E}">
        <p14:creationId xmlns:p14="http://schemas.microsoft.com/office/powerpoint/2010/main" val="32826966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B9A74F7-339B-4FE4-9EAA-B9EC5ADEDBCD}" type="slidenum">
              <a:rPr lang="it-IT" smtClean="0">
                <a:solidFill>
                  <a:prstClr val="black"/>
                </a:solidFill>
              </a:rPr>
              <a:pPr/>
              <a:t>9</a:t>
            </a:fld>
            <a:endParaRPr lang="it-IT">
              <a:solidFill>
                <a:prstClr val="black"/>
              </a:solidFill>
            </a:endParaRPr>
          </a:p>
        </p:txBody>
      </p:sp>
    </p:spTree>
    <p:extLst>
      <p:ext uri="{BB962C8B-B14F-4D97-AF65-F5344CB8AC3E}">
        <p14:creationId xmlns:p14="http://schemas.microsoft.com/office/powerpoint/2010/main" val="3441874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581C5F50-C4CA-47F4-AF2E-0AAC55895F58}" type="datetime1">
              <a:rPr lang="it-IT" smtClean="0">
                <a:solidFill>
                  <a:prstClr val="black">
                    <a:tint val="75000"/>
                  </a:prstClr>
                </a:solidFill>
              </a:rPr>
              <a:t>10/12/2015</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r>
              <a:rPr lang="it-IT" smtClean="0">
                <a:solidFill>
                  <a:prstClr val="black">
                    <a:tint val="75000"/>
                  </a:prstClr>
                </a:solidFill>
              </a:rPr>
              <a:t>Antonella Ciriello</a:t>
            </a: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F707A4E3-25AC-4E0A-A3A5-BD9ECA844B6B}"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27326488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1E93ECCB-19B6-4529-9B78-D1F5EA1C21C0}" type="datetime1">
              <a:rPr lang="it-IT" smtClean="0">
                <a:solidFill>
                  <a:prstClr val="black">
                    <a:tint val="75000"/>
                  </a:prstClr>
                </a:solidFill>
              </a:rPr>
              <a:t>10/12/2015</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r>
              <a:rPr lang="it-IT" smtClean="0">
                <a:solidFill>
                  <a:prstClr val="black">
                    <a:tint val="75000"/>
                  </a:prstClr>
                </a:solidFill>
              </a:rPr>
              <a:t>Antonella Ciriello</a:t>
            </a: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F707A4E3-25AC-4E0A-A3A5-BD9ECA844B6B}"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15961654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30C9A8C3-80BB-4937-882D-2450799B8FA1}" type="datetime1">
              <a:rPr lang="it-IT" smtClean="0">
                <a:solidFill>
                  <a:prstClr val="black">
                    <a:tint val="75000"/>
                  </a:prstClr>
                </a:solidFill>
              </a:rPr>
              <a:t>10/12/2015</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r>
              <a:rPr lang="it-IT" smtClean="0">
                <a:solidFill>
                  <a:prstClr val="black">
                    <a:tint val="75000"/>
                  </a:prstClr>
                </a:solidFill>
              </a:rPr>
              <a:t>Antonella Ciriello</a:t>
            </a: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F707A4E3-25AC-4E0A-A3A5-BD9ECA844B6B}"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6741834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56F82494-D938-499B-998F-EA42CA1CC27A}" type="datetime1">
              <a:rPr lang="it-IT" smtClean="0">
                <a:solidFill>
                  <a:prstClr val="black">
                    <a:tint val="75000"/>
                  </a:prstClr>
                </a:solidFill>
              </a:rPr>
              <a:t>10/12/2015</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r>
              <a:rPr lang="it-IT" smtClean="0">
                <a:solidFill>
                  <a:prstClr val="black">
                    <a:tint val="75000"/>
                  </a:prstClr>
                </a:solidFill>
              </a:rPr>
              <a:t>Antonella Ciriello</a:t>
            </a: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F707A4E3-25AC-4E0A-A3A5-BD9ECA844B6B}"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34919817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CEC5C82F-480B-4CAF-B94D-C684805EFC22}" type="datetime1">
              <a:rPr lang="it-IT" smtClean="0">
                <a:solidFill>
                  <a:prstClr val="black">
                    <a:tint val="75000"/>
                  </a:prstClr>
                </a:solidFill>
              </a:rPr>
              <a:t>10/12/2015</a:t>
            </a:fld>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r>
              <a:rPr lang="it-IT" smtClean="0">
                <a:solidFill>
                  <a:prstClr val="black">
                    <a:tint val="75000"/>
                  </a:prstClr>
                </a:solidFill>
              </a:rPr>
              <a:t>Antonella Ciriello</a:t>
            </a:r>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F707A4E3-25AC-4E0A-A3A5-BD9ECA844B6B}"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26338396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7479C6DB-D28A-41DB-9C4E-B459412E4491}" type="datetime1">
              <a:rPr lang="it-IT" smtClean="0">
                <a:solidFill>
                  <a:prstClr val="black">
                    <a:tint val="75000"/>
                  </a:prstClr>
                </a:solidFill>
              </a:rPr>
              <a:t>10/12/2015</a:t>
            </a:fld>
            <a:endParaRPr lang="it-IT">
              <a:solidFill>
                <a:prstClr val="black">
                  <a:tint val="75000"/>
                </a:prstClr>
              </a:solidFill>
            </a:endParaRPr>
          </a:p>
        </p:txBody>
      </p:sp>
      <p:sp>
        <p:nvSpPr>
          <p:cNvPr id="6" name="Segnaposto piè di pagina 5"/>
          <p:cNvSpPr>
            <a:spLocks noGrp="1"/>
          </p:cNvSpPr>
          <p:nvPr>
            <p:ph type="ftr" sz="quarter" idx="11"/>
          </p:nvPr>
        </p:nvSpPr>
        <p:spPr/>
        <p:txBody>
          <a:bodyPr/>
          <a:lstStyle/>
          <a:p>
            <a:r>
              <a:rPr lang="it-IT" smtClean="0">
                <a:solidFill>
                  <a:prstClr val="black">
                    <a:tint val="75000"/>
                  </a:prstClr>
                </a:solidFill>
              </a:rPr>
              <a:t>Antonella Ciriello</a:t>
            </a:r>
            <a:endParaRPr lang="it-IT">
              <a:solidFill>
                <a:prstClr val="black">
                  <a:tint val="75000"/>
                </a:prstClr>
              </a:solidFill>
            </a:endParaRPr>
          </a:p>
        </p:txBody>
      </p:sp>
      <p:sp>
        <p:nvSpPr>
          <p:cNvPr id="7" name="Segnaposto numero diapositiva 6"/>
          <p:cNvSpPr>
            <a:spLocks noGrp="1"/>
          </p:cNvSpPr>
          <p:nvPr>
            <p:ph type="sldNum" sz="quarter" idx="12"/>
          </p:nvPr>
        </p:nvSpPr>
        <p:spPr/>
        <p:txBody>
          <a:bodyPr/>
          <a:lstStyle/>
          <a:p>
            <a:fld id="{F707A4E3-25AC-4E0A-A3A5-BD9ECA844B6B}"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17734373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852BF50D-2774-4E79-9D77-806AAA235E3A}" type="datetime1">
              <a:rPr lang="it-IT" smtClean="0">
                <a:solidFill>
                  <a:prstClr val="black">
                    <a:tint val="75000"/>
                  </a:prstClr>
                </a:solidFill>
              </a:rPr>
              <a:t>10/12/2015</a:t>
            </a:fld>
            <a:endParaRPr lang="it-IT">
              <a:solidFill>
                <a:prstClr val="black">
                  <a:tint val="75000"/>
                </a:prstClr>
              </a:solidFill>
            </a:endParaRPr>
          </a:p>
        </p:txBody>
      </p:sp>
      <p:sp>
        <p:nvSpPr>
          <p:cNvPr id="8" name="Segnaposto piè di pagina 7"/>
          <p:cNvSpPr>
            <a:spLocks noGrp="1"/>
          </p:cNvSpPr>
          <p:nvPr>
            <p:ph type="ftr" sz="quarter" idx="11"/>
          </p:nvPr>
        </p:nvSpPr>
        <p:spPr/>
        <p:txBody>
          <a:bodyPr/>
          <a:lstStyle/>
          <a:p>
            <a:r>
              <a:rPr lang="it-IT" smtClean="0">
                <a:solidFill>
                  <a:prstClr val="black">
                    <a:tint val="75000"/>
                  </a:prstClr>
                </a:solidFill>
              </a:rPr>
              <a:t>Antonella Ciriello</a:t>
            </a:r>
            <a:endParaRPr lang="it-IT">
              <a:solidFill>
                <a:prstClr val="black">
                  <a:tint val="75000"/>
                </a:prstClr>
              </a:solidFill>
            </a:endParaRPr>
          </a:p>
        </p:txBody>
      </p:sp>
      <p:sp>
        <p:nvSpPr>
          <p:cNvPr id="9" name="Segnaposto numero diapositiva 8"/>
          <p:cNvSpPr>
            <a:spLocks noGrp="1"/>
          </p:cNvSpPr>
          <p:nvPr>
            <p:ph type="sldNum" sz="quarter" idx="12"/>
          </p:nvPr>
        </p:nvSpPr>
        <p:spPr/>
        <p:txBody>
          <a:bodyPr/>
          <a:lstStyle/>
          <a:p>
            <a:fld id="{F707A4E3-25AC-4E0A-A3A5-BD9ECA844B6B}"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1418443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D6E841A5-1690-4350-A778-112EC528280A}" type="datetime1">
              <a:rPr lang="it-IT" smtClean="0">
                <a:solidFill>
                  <a:prstClr val="black">
                    <a:tint val="75000"/>
                  </a:prstClr>
                </a:solidFill>
              </a:rPr>
              <a:t>10/12/2015</a:t>
            </a:fld>
            <a:endParaRPr lang="it-IT">
              <a:solidFill>
                <a:prstClr val="black">
                  <a:tint val="75000"/>
                </a:prstClr>
              </a:solidFill>
            </a:endParaRPr>
          </a:p>
        </p:txBody>
      </p:sp>
      <p:sp>
        <p:nvSpPr>
          <p:cNvPr id="4" name="Segnaposto piè di pagina 3"/>
          <p:cNvSpPr>
            <a:spLocks noGrp="1"/>
          </p:cNvSpPr>
          <p:nvPr>
            <p:ph type="ftr" sz="quarter" idx="11"/>
          </p:nvPr>
        </p:nvSpPr>
        <p:spPr/>
        <p:txBody>
          <a:bodyPr/>
          <a:lstStyle/>
          <a:p>
            <a:r>
              <a:rPr lang="it-IT" smtClean="0">
                <a:solidFill>
                  <a:prstClr val="black">
                    <a:tint val="75000"/>
                  </a:prstClr>
                </a:solidFill>
              </a:rPr>
              <a:t>Antonella Ciriello</a:t>
            </a:r>
            <a:endParaRPr lang="it-IT">
              <a:solidFill>
                <a:prstClr val="black">
                  <a:tint val="75000"/>
                </a:prstClr>
              </a:solidFill>
            </a:endParaRPr>
          </a:p>
        </p:txBody>
      </p:sp>
      <p:sp>
        <p:nvSpPr>
          <p:cNvPr id="5" name="Segnaposto numero diapositiva 4"/>
          <p:cNvSpPr>
            <a:spLocks noGrp="1"/>
          </p:cNvSpPr>
          <p:nvPr>
            <p:ph type="sldNum" sz="quarter" idx="12"/>
          </p:nvPr>
        </p:nvSpPr>
        <p:spPr/>
        <p:txBody>
          <a:bodyPr/>
          <a:lstStyle/>
          <a:p>
            <a:fld id="{F707A4E3-25AC-4E0A-A3A5-BD9ECA844B6B}"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8417501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ED903CA6-F72C-4990-B056-B6E7E5C4FD56}" type="datetime1">
              <a:rPr lang="it-IT" smtClean="0">
                <a:solidFill>
                  <a:prstClr val="black">
                    <a:tint val="75000"/>
                  </a:prstClr>
                </a:solidFill>
              </a:rPr>
              <a:t>10/12/2015</a:t>
            </a:fld>
            <a:endParaRPr lang="it-IT">
              <a:solidFill>
                <a:prstClr val="black">
                  <a:tint val="75000"/>
                </a:prstClr>
              </a:solidFill>
            </a:endParaRPr>
          </a:p>
        </p:txBody>
      </p:sp>
      <p:sp>
        <p:nvSpPr>
          <p:cNvPr id="3" name="Segnaposto piè di pagina 2"/>
          <p:cNvSpPr>
            <a:spLocks noGrp="1"/>
          </p:cNvSpPr>
          <p:nvPr>
            <p:ph type="ftr" sz="quarter" idx="11"/>
          </p:nvPr>
        </p:nvSpPr>
        <p:spPr/>
        <p:txBody>
          <a:bodyPr/>
          <a:lstStyle/>
          <a:p>
            <a:r>
              <a:rPr lang="it-IT" smtClean="0">
                <a:solidFill>
                  <a:prstClr val="black">
                    <a:tint val="75000"/>
                  </a:prstClr>
                </a:solidFill>
              </a:rPr>
              <a:t>Antonella Ciriello</a:t>
            </a:r>
            <a:endParaRPr lang="it-IT">
              <a:solidFill>
                <a:prstClr val="black">
                  <a:tint val="75000"/>
                </a:prstClr>
              </a:solidFill>
            </a:endParaRPr>
          </a:p>
        </p:txBody>
      </p:sp>
      <p:sp>
        <p:nvSpPr>
          <p:cNvPr id="4" name="Segnaposto numero diapositiva 3"/>
          <p:cNvSpPr>
            <a:spLocks noGrp="1"/>
          </p:cNvSpPr>
          <p:nvPr>
            <p:ph type="sldNum" sz="quarter" idx="12"/>
          </p:nvPr>
        </p:nvSpPr>
        <p:spPr/>
        <p:txBody>
          <a:bodyPr/>
          <a:lstStyle/>
          <a:p>
            <a:fld id="{F707A4E3-25AC-4E0A-A3A5-BD9ECA844B6B}"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16893773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A2CC31D6-BD99-48EC-B7E6-61E50CC65DF4}" type="datetime1">
              <a:rPr lang="it-IT" smtClean="0">
                <a:solidFill>
                  <a:prstClr val="black">
                    <a:tint val="75000"/>
                  </a:prstClr>
                </a:solidFill>
              </a:rPr>
              <a:t>10/12/2015</a:t>
            </a:fld>
            <a:endParaRPr lang="it-IT">
              <a:solidFill>
                <a:prstClr val="black">
                  <a:tint val="75000"/>
                </a:prstClr>
              </a:solidFill>
            </a:endParaRPr>
          </a:p>
        </p:txBody>
      </p:sp>
      <p:sp>
        <p:nvSpPr>
          <p:cNvPr id="6" name="Segnaposto piè di pagina 5"/>
          <p:cNvSpPr>
            <a:spLocks noGrp="1"/>
          </p:cNvSpPr>
          <p:nvPr>
            <p:ph type="ftr" sz="quarter" idx="11"/>
          </p:nvPr>
        </p:nvSpPr>
        <p:spPr/>
        <p:txBody>
          <a:bodyPr/>
          <a:lstStyle/>
          <a:p>
            <a:r>
              <a:rPr lang="it-IT" smtClean="0">
                <a:solidFill>
                  <a:prstClr val="black">
                    <a:tint val="75000"/>
                  </a:prstClr>
                </a:solidFill>
              </a:rPr>
              <a:t>Antonella Ciriello</a:t>
            </a:r>
            <a:endParaRPr lang="it-IT">
              <a:solidFill>
                <a:prstClr val="black">
                  <a:tint val="75000"/>
                </a:prstClr>
              </a:solidFill>
            </a:endParaRPr>
          </a:p>
        </p:txBody>
      </p:sp>
      <p:sp>
        <p:nvSpPr>
          <p:cNvPr id="7" name="Segnaposto numero diapositiva 6"/>
          <p:cNvSpPr>
            <a:spLocks noGrp="1"/>
          </p:cNvSpPr>
          <p:nvPr>
            <p:ph type="sldNum" sz="quarter" idx="12"/>
          </p:nvPr>
        </p:nvSpPr>
        <p:spPr/>
        <p:txBody>
          <a:bodyPr/>
          <a:lstStyle/>
          <a:p>
            <a:fld id="{F707A4E3-25AC-4E0A-A3A5-BD9ECA844B6B}"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7739636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553531CB-E7F6-405B-857E-9B2AA49497FB}" type="datetime1">
              <a:rPr lang="it-IT" smtClean="0">
                <a:solidFill>
                  <a:prstClr val="black">
                    <a:tint val="75000"/>
                  </a:prstClr>
                </a:solidFill>
              </a:rPr>
              <a:t>10/12/2015</a:t>
            </a:fld>
            <a:endParaRPr lang="it-IT">
              <a:solidFill>
                <a:prstClr val="black">
                  <a:tint val="75000"/>
                </a:prstClr>
              </a:solidFill>
            </a:endParaRPr>
          </a:p>
        </p:txBody>
      </p:sp>
      <p:sp>
        <p:nvSpPr>
          <p:cNvPr id="6" name="Segnaposto piè di pagina 5"/>
          <p:cNvSpPr>
            <a:spLocks noGrp="1"/>
          </p:cNvSpPr>
          <p:nvPr>
            <p:ph type="ftr" sz="quarter" idx="11"/>
          </p:nvPr>
        </p:nvSpPr>
        <p:spPr/>
        <p:txBody>
          <a:bodyPr/>
          <a:lstStyle/>
          <a:p>
            <a:r>
              <a:rPr lang="it-IT" smtClean="0">
                <a:solidFill>
                  <a:prstClr val="black">
                    <a:tint val="75000"/>
                  </a:prstClr>
                </a:solidFill>
              </a:rPr>
              <a:t>Antonella Ciriello</a:t>
            </a:r>
            <a:endParaRPr lang="it-IT">
              <a:solidFill>
                <a:prstClr val="black">
                  <a:tint val="75000"/>
                </a:prstClr>
              </a:solidFill>
            </a:endParaRPr>
          </a:p>
        </p:txBody>
      </p:sp>
      <p:sp>
        <p:nvSpPr>
          <p:cNvPr id="7" name="Segnaposto numero diapositiva 6"/>
          <p:cNvSpPr>
            <a:spLocks noGrp="1"/>
          </p:cNvSpPr>
          <p:nvPr>
            <p:ph type="sldNum" sz="quarter" idx="12"/>
          </p:nvPr>
        </p:nvSpPr>
        <p:spPr/>
        <p:txBody>
          <a:bodyPr/>
          <a:lstStyle/>
          <a:p>
            <a:fld id="{F707A4E3-25AC-4E0A-A3A5-BD9ECA844B6B}"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19316156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0F060F-03AA-4874-A53D-212532ED5F36}" type="datetime1">
              <a:rPr lang="it-IT" smtClean="0">
                <a:solidFill>
                  <a:prstClr val="black">
                    <a:tint val="75000"/>
                  </a:prstClr>
                </a:solidFill>
              </a:rPr>
              <a:t>10/12/2015</a:t>
            </a:fld>
            <a:endParaRPr lang="it-IT">
              <a:solidFill>
                <a:prstClr val="black">
                  <a:tint val="75000"/>
                </a:prstClr>
              </a:solidFill>
            </a:endParaRPr>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it-IT" smtClean="0">
                <a:solidFill>
                  <a:prstClr val="black">
                    <a:tint val="75000"/>
                  </a:prstClr>
                </a:solidFill>
              </a:rPr>
              <a:t>Antonella Ciriello</a:t>
            </a:r>
            <a:endParaRPr lang="it-IT">
              <a:solidFill>
                <a:prstClr val="black">
                  <a:tint val="75000"/>
                </a:prstClr>
              </a:solidFill>
            </a:endParaRPr>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07A4E3-25AC-4E0A-A3A5-BD9ECA844B6B}"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val="7205997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hyperlink" Target="http://www.ilcaso.it/giurisprudenza/archivio/12063.pdf"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7.jpg"/><Relationship Id="rId5" Type="http://schemas.openxmlformats.org/officeDocument/2006/relationships/hyperlink" Target="http://www.processociviletelematico.it/12-giurisprudenza/69-trib-ivrea-sent-18-luglio-2014.html" TargetMode="External"/><Relationship Id="rId4" Type="http://schemas.openxmlformats.org/officeDocument/2006/relationships/hyperlink" Target="http://www.processociviletelematico.it/12-giurisprudenza/43-trib-torino-ord-21-1-2015-est-rigoletti.html"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www.processociviletelematico.it/images/doc/Trib-Torino-ord-26-8-14.pdf"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hyperlink" Target="http://www.processociviletelematico.it/12-giurisprudenza/67-trib-perugia-ord-17-gennaio-2014.html"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www.processociviletelematico.it/images/doc/Trib-Milano-16-1-15.pdf" TargetMode="External"/><Relationship Id="rId7" Type="http://schemas.openxmlformats.org/officeDocument/2006/relationships/image" Target="../media/image20.gif"/><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hyperlink" Target="http://www.processociviletelematico.it/12-giurisprudenza/109-trib-salerno-decr-22-aprile-2015-est-jachia.html" TargetMode="External"/><Relationship Id="rId4" Type="http://schemas.openxmlformats.org/officeDocument/2006/relationships/hyperlink" Target="http://www.processociviletelematico.it/images/doc/Trib-Milano-decr-534-2015.pdf" TargetMode="External"/></Relationships>
</file>

<file path=ppt/slides/_rels/slide13.xml.rels><?xml version="1.0" encoding="UTF-8" standalone="yes"?>
<Relationships xmlns="http://schemas.openxmlformats.org/package/2006/relationships"><Relationship Id="rId8" Type="http://schemas.openxmlformats.org/officeDocument/2006/relationships/image" Target="../media/image22.jpg"/><Relationship Id="rId3" Type="http://schemas.openxmlformats.org/officeDocument/2006/relationships/hyperlink" Target="http://www.processociviletelematico.it/images/doc/Trib-Varese-16-2-15.pdf" TargetMode="External"/><Relationship Id="rId7" Type="http://schemas.openxmlformats.org/officeDocument/2006/relationships/image" Target="../media/image21.jp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hyperlink" Target="http://www.processociviletelematico.it/12-giurisprudenza/24-trib-prato-decr-23-maggio-2013-est-brogi.html" TargetMode="External"/><Relationship Id="rId5" Type="http://schemas.openxmlformats.org/officeDocument/2006/relationships/hyperlink" Target="http://www.ilcaso.it/giurisprudenza/archivio/10587.pdf" TargetMode="External"/><Relationship Id="rId4" Type="http://schemas.openxmlformats.org/officeDocument/2006/relationships/hyperlink" Target="http://www.processociviletelematico.it/12-giurisprudenza/33-trib-mantova-sent-3-giugno-2014-n-98-est-gerola.html" TargetMode="External"/><Relationship Id="rId9" Type="http://schemas.openxmlformats.org/officeDocument/2006/relationships/image" Target="../media/image23.jpg"/></Relationships>
</file>

<file path=ppt/slides/_rels/slide14.xml.rels><?xml version="1.0" encoding="UTF-8" standalone="yes"?>
<Relationships xmlns="http://schemas.openxmlformats.org/package/2006/relationships"><Relationship Id="rId3" Type="http://schemas.openxmlformats.org/officeDocument/2006/relationships/hyperlink" Target="http://www.processociviletelematico.it/12-giurisprudenza/68-trib-milano-sez-lav-sent-31-ottobre-2014-n-2824-est-colosimo.html"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3" Type="http://schemas.openxmlformats.org/officeDocument/2006/relationships/hyperlink" Target="http://www.processociviletelematico.it/12-giurisprudenza/44-cass-sez-lav-sent-7-maggio-2014-n-9876-est-ghinoy.html"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6.jpg"/><Relationship Id="rId5" Type="http://schemas.openxmlformats.org/officeDocument/2006/relationships/hyperlink" Target="http://www.processociviletelematico.it/images/doc/Cass-2013-26696.pdf" TargetMode="External"/><Relationship Id="rId4" Type="http://schemas.openxmlformats.org/officeDocument/2006/relationships/hyperlink" Target="http://www.processociviletelematico.it/12-giurisprudenza/49-cass-sez-vi-sent-27-novembre-2014-n-25215-est-carluccio.html"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www.processociviletelematico.it/12-giurisprudenza/37-trib-milano-decr-6-maggio-2014-pres-servetti-est-muscio.html"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7.wmf"/><Relationship Id="rId4" Type="http://schemas.openxmlformats.org/officeDocument/2006/relationships/hyperlink" Target="http://www.processociviletelematico.it/12-giurisprudenza/42-trib-milano-sent-5-marzo-2014-pres-manfredini-est-muscio.html"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www.ilcaso.it/giurisprudenza/archivio/11540.pdf"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hyperlink" Target="http://www.processociviletelematico.it/12-giurisprudenza/39-app-bologna-sent-2-ottobre-2014-n-2061.html"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www.processociviletelematico.it/images/doc/App-Torino-2-2014.pdf"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0.jpg"/><Relationship Id="rId5" Type="http://schemas.openxmlformats.org/officeDocument/2006/relationships/image" Target="../media/image29.jpeg"/><Relationship Id="rId4" Type="http://schemas.openxmlformats.org/officeDocument/2006/relationships/hyperlink" Target="http://www.processociviletelematico.it/12-giurisprudenza/25-app-milano-sent-28-febbraio-2014-est-curcio.html"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gi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s://avvocatotelematico.files.wordpress.com/2015/11/le-notifiche-telematiche-eseguite-dagli-avvocati-ciriello-lupi.pdf"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processociviletelematico.it/circolari-e-protocolli/22-protocolli-e-prassi-dal-territorio.html"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7.jpg"/><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1.jpg"/></Relationships>
</file>

<file path=ppt/slides/_rels/slide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hyperlink" Target="http://www.lanuovaproceduracivile.com/wp-content/uploads/2015/03/torino6_3_15.pdf" TargetMode="External"/><Relationship Id="rId7" Type="http://schemas.openxmlformats.org/officeDocument/2006/relationships/hyperlink" Target="http://www.processociviletelematico.it/12-giurisprudenza/100-trib-milano-decr-8-aprile-2015-est-buffone.html" TargetMode="External"/><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hyperlink" Target="http://www.processociviletelematico.it/12-giurisprudenza/81-trib-milano-ord-12-gennaio-2015-est-dell-arciprete.html" TargetMode="External"/><Relationship Id="rId5" Type="http://schemas.openxmlformats.org/officeDocument/2006/relationships/hyperlink" Target="http://www.processociviletelematico.it/12-giurisprudenza/36-trib-reggio-emilia-decr-30-giugno-2014-est-fanticini.html" TargetMode="External"/><Relationship Id="rId10" Type="http://schemas.openxmlformats.org/officeDocument/2006/relationships/image" Target="../media/image14.jpeg"/><Relationship Id="rId4" Type="http://schemas.openxmlformats.org/officeDocument/2006/relationships/hyperlink" Target="http://www.processociviletelematico.it/12-giurisprudenza/103-trib-asti-ord-23-marzo-2015-est-pozzetti.html" TargetMode="External"/><Relationship Id="rId9" Type="http://schemas.openxmlformats.org/officeDocument/2006/relationships/image" Target="../media/image13.jpeg"/></Relationships>
</file>

<file path=ppt/slides/_rels/slide8.xml.rels><?xml version="1.0" encoding="UTF-8" standalone="yes"?>
<Relationships xmlns="http://schemas.openxmlformats.org/package/2006/relationships"><Relationship Id="rId8" Type="http://schemas.openxmlformats.org/officeDocument/2006/relationships/hyperlink" Target="http://www.ilcaso.it/giurisprudenza/archivio/12012.pdf" TargetMode="External"/><Relationship Id="rId13" Type="http://schemas.openxmlformats.org/officeDocument/2006/relationships/image" Target="../media/image15.jpeg"/><Relationship Id="rId3" Type="http://schemas.openxmlformats.org/officeDocument/2006/relationships/hyperlink" Target="http://www.processociviletelematico.it/12-giurisprudenza/30-trib-padova-ord-1-settembre-2014-est-bertola.html" TargetMode="External"/><Relationship Id="rId7" Type="http://schemas.openxmlformats.org/officeDocument/2006/relationships/hyperlink" Target="http://www.processociviletelematico.it/12-giurisprudenza/26-trib-foggia-decr-10-aprile-2014.html" TargetMode="External"/><Relationship Id="rId12" Type="http://schemas.openxmlformats.org/officeDocument/2006/relationships/hyperlink" Target="http://www.processociviletelematico.it/12-giurisprudenza/27-trib-bologna-sez-lav-ord-16-luglio-2014-est-pugliese.html" TargetMode="External"/><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hyperlink" Target="http://www.processociviletelematico.it/12-giurisprudenza/32-trib-torino-ord-15-luglio-2014-est-rizzi.html" TargetMode="External"/><Relationship Id="rId11" Type="http://schemas.openxmlformats.org/officeDocument/2006/relationships/hyperlink" Target="http://www.processociviletelematico.it/12-giurisprudenza/38-trib-vercelli-ord-4-agosto-2014.html" TargetMode="External"/><Relationship Id="rId5" Type="http://schemas.openxmlformats.org/officeDocument/2006/relationships/hyperlink" Target="http://www.processociviletelematico.it/12-giurisprudenza/31-trib-pavia-ord-22-luglio-2014-est-cortellaro.html" TargetMode="External"/><Relationship Id="rId10" Type="http://schemas.openxmlformats.org/officeDocument/2006/relationships/hyperlink" Target="http://www.processociviletelematico.it/12-giurisprudenza/28-trib-brescia-sez-lav-ord-7-ottobre-2014-est-cassia.html" TargetMode="External"/><Relationship Id="rId4" Type="http://schemas.openxmlformats.org/officeDocument/2006/relationships/hyperlink" Target="http://www.processociviletelematico.it/12-giurisprudenza/101-trib-bergamo-decr-25-marzo-2015.html" TargetMode="External"/><Relationship Id="rId9" Type="http://schemas.openxmlformats.org/officeDocument/2006/relationships/hyperlink" Target="http://www.processociviletelematico.it/12-giurisprudenza/29-trib-milano-ord-7-ottobre-2014-est-fascilla.html"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www.processociviletelematico.it/12-giurisprudenza/38-trib-vercelli-ord-4-agosto-2014.html" TargetMode="External"/><Relationship Id="rId7" Type="http://schemas.openxmlformats.org/officeDocument/2006/relationships/image" Target="../media/image16.gif"/><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hyperlink" Target="http://www.ilcaso.it/giurisprudenza/archivio/10702.pdf" TargetMode="External"/><Relationship Id="rId5" Type="http://schemas.openxmlformats.org/officeDocument/2006/relationships/hyperlink" Target="http://www.processociviletelematico.it/images/doc/Trib-Roma-decr13-7-14.PDF" TargetMode="External"/><Relationship Id="rId4" Type="http://schemas.openxmlformats.org/officeDocument/2006/relationships/hyperlink" Target="http://www.processociviletelematico.it/12-giurisprudenza/48-trib-livorno-decr-25-luglio-2014-est-pastorelli.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795686" y="2276872"/>
            <a:ext cx="7231852" cy="3416320"/>
          </a:xfrm>
          <a:prstGeom prst="rect">
            <a:avLst/>
          </a:prstGeom>
          <a:noFill/>
        </p:spPr>
        <p:txBody>
          <a:bodyPr wrap="none" lIns="91440" tIns="45720" rIns="91440" bIns="45720">
            <a:spAutoFit/>
          </a:bodyPr>
          <a:lstStyle/>
          <a:p>
            <a:pPr algn="ctr"/>
            <a:r>
              <a:rPr lang="it-IT" sz="5400" b="1" dirty="0" smtClean="0">
                <a:ln w="18000">
                  <a:solidFill>
                    <a:srgbClr val="C0504D">
                      <a:satMod val="140000"/>
                    </a:srgbClr>
                  </a:solidFill>
                  <a:prstDash val="solid"/>
                  <a:miter lim="800000"/>
                </a:ln>
                <a:noFill/>
                <a:effectLst>
                  <a:outerShdw blurRad="25500" dist="23000" dir="7020000" algn="tl">
                    <a:srgbClr val="000000">
                      <a:alpha val="50000"/>
                    </a:srgbClr>
                  </a:outerShdw>
                </a:effectLst>
              </a:rPr>
              <a:t>Le principali questioni</a:t>
            </a:r>
          </a:p>
          <a:p>
            <a:pPr algn="ctr"/>
            <a:r>
              <a:rPr lang="it-IT" sz="5400" b="1" dirty="0" smtClean="0">
                <a:ln w="18000">
                  <a:solidFill>
                    <a:srgbClr val="C0504D">
                      <a:satMod val="140000"/>
                    </a:srgbClr>
                  </a:solidFill>
                  <a:prstDash val="solid"/>
                  <a:miter lim="800000"/>
                </a:ln>
                <a:noFill/>
                <a:effectLst>
                  <a:outerShdw blurRad="25500" dist="23000" dir="7020000" algn="tl">
                    <a:srgbClr val="000000">
                      <a:alpha val="50000"/>
                    </a:srgbClr>
                  </a:outerShdw>
                </a:effectLst>
              </a:rPr>
              <a:t> applicative del pct</a:t>
            </a:r>
          </a:p>
          <a:p>
            <a:pPr algn="ctr"/>
            <a:r>
              <a:rPr lang="it-IT" sz="5400" b="1" dirty="0" smtClean="0">
                <a:ln w="18000">
                  <a:solidFill>
                    <a:srgbClr val="C0504D">
                      <a:satMod val="140000"/>
                    </a:srgbClr>
                  </a:solidFill>
                  <a:prstDash val="solid"/>
                  <a:miter lim="800000"/>
                </a:ln>
                <a:noFill/>
                <a:effectLst>
                  <a:outerShdw blurRad="25500" dist="23000" dir="7020000" algn="tl">
                    <a:srgbClr val="000000">
                      <a:alpha val="50000"/>
                    </a:srgbClr>
                  </a:outerShdw>
                </a:effectLst>
              </a:rPr>
              <a:t>Per magistrati e avvocati</a:t>
            </a:r>
          </a:p>
          <a:p>
            <a:pPr algn="ctr"/>
            <a:r>
              <a:rPr lang="it-IT" sz="5400" b="1" dirty="0" smtClean="0">
                <a:ln w="18000">
                  <a:solidFill>
                    <a:srgbClr val="C0504D">
                      <a:satMod val="140000"/>
                    </a:srgbClr>
                  </a:solidFill>
                  <a:prstDash val="solid"/>
                  <a:miter lim="800000"/>
                </a:ln>
                <a:noFill/>
                <a:effectLst>
                  <a:outerShdw blurRad="25500" dist="23000" dir="7020000" algn="tl">
                    <a:srgbClr val="000000">
                      <a:alpha val="50000"/>
                    </a:srgbClr>
                  </a:outerShdw>
                </a:effectLst>
              </a:rPr>
              <a:t>La giurisprudenza sul pct</a:t>
            </a:r>
          </a:p>
        </p:txBody>
      </p:sp>
      <p:pic>
        <p:nvPicPr>
          <p:cNvPr id="4" name="Immagin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18306" y="404205"/>
            <a:ext cx="4045682" cy="1685701"/>
          </a:xfrm>
          <a:prstGeom prst="rect">
            <a:avLst/>
          </a:prstGeom>
        </p:spPr>
      </p:pic>
      <p:pic>
        <p:nvPicPr>
          <p:cNvPr id="5" name="Immagin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5686" y="261106"/>
            <a:ext cx="2505075" cy="1828800"/>
          </a:xfrm>
          <a:prstGeom prst="rect">
            <a:avLst/>
          </a:prstGeom>
        </p:spPr>
      </p:pic>
      <p:sp>
        <p:nvSpPr>
          <p:cNvPr id="6" name="Segnaposto piè di pagina 5"/>
          <p:cNvSpPr>
            <a:spLocks noGrp="1"/>
          </p:cNvSpPr>
          <p:nvPr>
            <p:ph type="ftr" sz="quarter" idx="11"/>
          </p:nvPr>
        </p:nvSpPr>
        <p:spPr/>
        <p:txBody>
          <a:bodyPr/>
          <a:lstStyle/>
          <a:p>
            <a:r>
              <a:rPr lang="it-IT" smtClean="0">
                <a:solidFill>
                  <a:prstClr val="black">
                    <a:tint val="75000"/>
                  </a:prstClr>
                </a:solidFill>
              </a:rPr>
              <a:t>Antonella Ciriello</a:t>
            </a:r>
            <a:endParaRPr lang="it-IT">
              <a:solidFill>
                <a:prstClr val="black">
                  <a:tint val="75000"/>
                </a:prstClr>
              </a:solidFill>
            </a:endParaRPr>
          </a:p>
        </p:txBody>
      </p:sp>
    </p:spTree>
    <p:extLst>
      <p:ext uri="{BB962C8B-B14F-4D97-AF65-F5344CB8AC3E}">
        <p14:creationId xmlns:p14="http://schemas.microsoft.com/office/powerpoint/2010/main" val="21756699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dirty="0" smtClean="0"/>
              <a:t>Le rimessioni in termini</a:t>
            </a:r>
            <a:br>
              <a:rPr lang="it-IT" dirty="0" smtClean="0"/>
            </a:br>
            <a:r>
              <a:rPr lang="it-IT" dirty="0" smtClean="0"/>
              <a:t>PER I BLOCCHI O MALFUNZIONAM.</a:t>
            </a:r>
            <a:endParaRPr lang="it-IT" dirty="0"/>
          </a:p>
        </p:txBody>
      </p:sp>
      <p:sp>
        <p:nvSpPr>
          <p:cNvPr id="3" name="Segnaposto contenuto 2"/>
          <p:cNvSpPr>
            <a:spLocks noGrp="1"/>
          </p:cNvSpPr>
          <p:nvPr>
            <p:ph idx="1"/>
          </p:nvPr>
        </p:nvSpPr>
        <p:spPr>
          <a:xfrm>
            <a:off x="323528" y="1445651"/>
            <a:ext cx="8301608" cy="4669979"/>
          </a:xfrm>
        </p:spPr>
        <p:txBody>
          <a:bodyPr>
            <a:normAutofit fontScale="77500" lnSpcReduction="20000"/>
          </a:bodyPr>
          <a:lstStyle/>
          <a:p>
            <a:r>
              <a:rPr lang="it-IT" dirty="0" err="1">
                <a:hlinkClick r:id="rId3"/>
              </a:rPr>
              <a:t>Trib</a:t>
            </a:r>
            <a:r>
              <a:rPr lang="it-IT" dirty="0">
                <a:hlinkClick r:id="rId3"/>
              </a:rPr>
              <a:t>. Trento, </a:t>
            </a:r>
            <a:r>
              <a:rPr lang="it-IT" dirty="0" err="1">
                <a:hlinkClick r:id="rId3"/>
              </a:rPr>
              <a:t>decr</a:t>
            </a:r>
            <a:r>
              <a:rPr lang="it-IT" dirty="0">
                <a:hlinkClick r:id="rId3"/>
              </a:rPr>
              <a:t>. 30 gennaio 2015 (est. Mantovani)</a:t>
            </a:r>
            <a:r>
              <a:rPr lang="it-IT" dirty="0"/>
              <a:t> - Da </a:t>
            </a:r>
            <a:r>
              <a:rPr lang="it-IT" dirty="0" smtClean="0"/>
              <a:t>ilcaso.it  Memoria </a:t>
            </a:r>
            <a:r>
              <a:rPr lang="it-IT" dirty="0"/>
              <a:t>ex art. 183, c. 6 </a:t>
            </a:r>
            <a:r>
              <a:rPr lang="it-IT" dirty="0" err="1"/>
              <a:t>c.p.c</a:t>
            </a:r>
            <a:r>
              <a:rPr lang="it-IT" dirty="0"/>
              <a:t> </a:t>
            </a:r>
            <a:r>
              <a:rPr lang="it-IT" dirty="0" smtClean="0"/>
              <a:t> depositata telematicamente rimessione in termini in caso  di blocco</a:t>
            </a:r>
            <a:r>
              <a:rPr lang="it-IT" dirty="0"/>
              <a:t> del </a:t>
            </a:r>
            <a:r>
              <a:rPr lang="it-IT" dirty="0" smtClean="0"/>
              <a:t>sistema coincidente con lo spirare del termine</a:t>
            </a:r>
          </a:p>
          <a:p>
            <a:r>
              <a:rPr lang="it-IT" dirty="0" err="1">
                <a:hlinkClick r:id="rId4"/>
              </a:rPr>
              <a:t>Trib</a:t>
            </a:r>
            <a:r>
              <a:rPr lang="it-IT" dirty="0">
                <a:hlinkClick r:id="rId4"/>
              </a:rPr>
              <a:t>. Torino, </a:t>
            </a:r>
            <a:r>
              <a:rPr lang="it-IT" dirty="0" err="1">
                <a:hlinkClick r:id="rId4"/>
              </a:rPr>
              <a:t>ord</a:t>
            </a:r>
            <a:r>
              <a:rPr lang="it-IT" dirty="0">
                <a:hlinkClick r:id="rId4"/>
              </a:rPr>
              <a:t>. 21 gennaio 2015 (est. Rigoletti)</a:t>
            </a:r>
            <a:r>
              <a:rPr lang="it-IT" dirty="0"/>
              <a:t/>
            </a:r>
            <a:br>
              <a:rPr lang="it-IT" dirty="0"/>
            </a:br>
            <a:r>
              <a:rPr lang="it-IT" dirty="0"/>
              <a:t>Memoria ex art. 183, c. 6 </a:t>
            </a:r>
            <a:r>
              <a:rPr lang="it-IT" dirty="0" err="1"/>
              <a:t>c.p.c</a:t>
            </a:r>
            <a:r>
              <a:rPr lang="it-IT" dirty="0"/>
              <a:t> </a:t>
            </a:r>
            <a:r>
              <a:rPr lang="it-IT" dirty="0" smtClean="0"/>
              <a:t>depositata telematicamente, problemi del sistema documentati da </a:t>
            </a:r>
            <a:r>
              <a:rPr lang="it-IT" dirty="0" err="1" smtClean="0"/>
              <a:t>provv</a:t>
            </a:r>
            <a:r>
              <a:rPr lang="it-IT" dirty="0" smtClean="0"/>
              <a:t>. ai sensi dell’art. 16 bis </a:t>
            </a:r>
            <a:r>
              <a:rPr lang="it-IT" dirty="0" err="1" smtClean="0"/>
              <a:t>d.l.</a:t>
            </a:r>
            <a:r>
              <a:rPr lang="it-IT" dirty="0" smtClean="0"/>
              <a:t> 179/2012- </a:t>
            </a:r>
            <a:r>
              <a:rPr lang="it-IT" dirty="0"/>
              <a:t>Decadenza </a:t>
            </a:r>
            <a:r>
              <a:rPr lang="it-IT" dirty="0" smtClean="0"/>
              <a:t>inconsapevole </a:t>
            </a:r>
            <a:r>
              <a:rPr lang="it-IT" dirty="0"/>
              <a:t>- Rimessione in </a:t>
            </a:r>
            <a:r>
              <a:rPr lang="it-IT" dirty="0" smtClean="0"/>
              <a:t>termini</a:t>
            </a:r>
          </a:p>
          <a:p>
            <a:r>
              <a:rPr lang="it-IT" dirty="0" err="1">
                <a:hlinkClick r:id="rId5"/>
              </a:rPr>
              <a:t>Trib</a:t>
            </a:r>
            <a:r>
              <a:rPr lang="it-IT" dirty="0">
                <a:hlinkClick r:id="rId5"/>
              </a:rPr>
              <a:t>. Ivrea, </a:t>
            </a:r>
            <a:r>
              <a:rPr lang="it-IT" dirty="0" err="1">
                <a:hlinkClick r:id="rId5"/>
              </a:rPr>
              <a:t>sent</a:t>
            </a:r>
            <a:r>
              <a:rPr lang="it-IT" dirty="0">
                <a:hlinkClick r:id="rId5"/>
              </a:rPr>
              <a:t>. 18 luglio 2014</a:t>
            </a:r>
            <a:r>
              <a:rPr lang="it-IT" dirty="0"/>
              <a:t> </a:t>
            </a:r>
            <a:br>
              <a:rPr lang="it-IT" dirty="0"/>
            </a:br>
            <a:r>
              <a:rPr lang="it-IT" dirty="0"/>
              <a:t>Deposito </a:t>
            </a:r>
            <a:r>
              <a:rPr lang="it-IT" dirty="0" smtClean="0"/>
              <a:t> telematico di memoria </a:t>
            </a:r>
            <a:r>
              <a:rPr lang="it-IT" dirty="0"/>
              <a:t>– Malfunzionamenti del sistema </a:t>
            </a:r>
            <a:r>
              <a:rPr lang="it-IT" dirty="0" smtClean="0"/>
              <a:t>– accoglimento dell’istanza </a:t>
            </a:r>
            <a:r>
              <a:rPr lang="it-IT" dirty="0"/>
              <a:t>di accettazione del deposito </a:t>
            </a:r>
            <a:r>
              <a:rPr lang="it-IT" dirty="0" smtClean="0"/>
              <a:t>telematico</a:t>
            </a:r>
          </a:p>
        </p:txBody>
      </p:sp>
      <p:pic>
        <p:nvPicPr>
          <p:cNvPr id="4" name="Immagin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0180230" flipV="1">
            <a:off x="6995199" y="5252671"/>
            <a:ext cx="1669701" cy="1477612"/>
          </a:xfrm>
          <a:prstGeom prst="rect">
            <a:avLst/>
          </a:prstGeom>
        </p:spPr>
      </p:pic>
      <p:sp>
        <p:nvSpPr>
          <p:cNvPr id="5" name="Segnaposto piè di pagina 4"/>
          <p:cNvSpPr>
            <a:spLocks noGrp="1"/>
          </p:cNvSpPr>
          <p:nvPr>
            <p:ph type="ftr" sz="quarter" idx="11"/>
          </p:nvPr>
        </p:nvSpPr>
        <p:spPr/>
        <p:txBody>
          <a:bodyPr/>
          <a:lstStyle/>
          <a:p>
            <a:r>
              <a:rPr lang="it-IT" smtClean="0">
                <a:solidFill>
                  <a:prstClr val="black">
                    <a:tint val="75000"/>
                  </a:prstClr>
                </a:solidFill>
              </a:rPr>
              <a:t>Antonella Ciriello</a:t>
            </a:r>
            <a:endParaRPr lang="it-IT">
              <a:solidFill>
                <a:prstClr val="black">
                  <a:tint val="75000"/>
                </a:prstClr>
              </a:solidFill>
            </a:endParaRPr>
          </a:p>
        </p:txBody>
      </p:sp>
    </p:spTree>
    <p:extLst>
      <p:ext uri="{BB962C8B-B14F-4D97-AF65-F5344CB8AC3E}">
        <p14:creationId xmlns:p14="http://schemas.microsoft.com/office/powerpoint/2010/main" val="380496275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dirty="0" smtClean="0"/>
              <a:t>LA RIMESSIONE IN TERMINI PER ALTRI MOTIVI (ammessa o esclusa)</a:t>
            </a:r>
            <a:endParaRPr lang="it-IT" dirty="0"/>
          </a:p>
        </p:txBody>
      </p:sp>
      <p:sp>
        <p:nvSpPr>
          <p:cNvPr id="3" name="Segnaposto contenuto 2"/>
          <p:cNvSpPr>
            <a:spLocks noGrp="1"/>
          </p:cNvSpPr>
          <p:nvPr>
            <p:ph idx="1"/>
          </p:nvPr>
        </p:nvSpPr>
        <p:spPr/>
        <p:txBody>
          <a:bodyPr>
            <a:normAutofit fontScale="92500" lnSpcReduction="20000"/>
          </a:bodyPr>
          <a:lstStyle/>
          <a:p>
            <a:pPr marL="0" indent="0">
              <a:buNone/>
            </a:pPr>
            <a:r>
              <a:rPr lang="it-IT" dirty="0" err="1">
                <a:hlinkClick r:id="rId3"/>
              </a:rPr>
              <a:t>Trib</a:t>
            </a:r>
            <a:r>
              <a:rPr lang="it-IT" dirty="0">
                <a:hlinkClick r:id="rId3"/>
              </a:rPr>
              <a:t>. Torino, </a:t>
            </a:r>
            <a:r>
              <a:rPr lang="it-IT" dirty="0" err="1">
                <a:hlinkClick r:id="rId3"/>
              </a:rPr>
              <a:t>ord</a:t>
            </a:r>
            <a:r>
              <a:rPr lang="it-IT" dirty="0">
                <a:hlinkClick r:id="rId3"/>
              </a:rPr>
              <a:t>. 26 agosto </a:t>
            </a:r>
            <a:r>
              <a:rPr lang="it-IT" dirty="0" smtClean="0">
                <a:hlinkClick r:id="rId3"/>
              </a:rPr>
              <a:t>2014</a:t>
            </a:r>
            <a:endParaRPr lang="it-IT" dirty="0"/>
          </a:p>
          <a:p>
            <a:pPr marL="0" indent="0">
              <a:buNone/>
            </a:pPr>
            <a:r>
              <a:rPr lang="it-IT" dirty="0" smtClean="0"/>
              <a:t>Atti </a:t>
            </a:r>
            <a:r>
              <a:rPr lang="it-IT" dirty="0"/>
              <a:t>in corso di causa - Memoria ex art. 183, comma 6 </a:t>
            </a:r>
            <a:r>
              <a:rPr lang="it-IT" dirty="0" err="1"/>
              <a:t>c.p.c.</a:t>
            </a:r>
            <a:r>
              <a:rPr lang="it-IT" dirty="0"/>
              <a:t> </a:t>
            </a:r>
            <a:r>
              <a:rPr lang="it-IT" dirty="0" smtClean="0"/>
              <a:t>depositata telematicamente con erronea indicazione </a:t>
            </a:r>
            <a:r>
              <a:rPr lang="it-IT" dirty="0"/>
              <a:t>del numero di ruolo </a:t>
            </a:r>
            <a:r>
              <a:rPr lang="it-IT" dirty="0" smtClean="0"/>
              <a:t>rigetto dell’istanza di rimessione in termini</a:t>
            </a:r>
          </a:p>
          <a:p>
            <a:pPr marL="0" indent="0">
              <a:buNone/>
            </a:pPr>
            <a:endParaRPr lang="it-IT" dirty="0" smtClean="0">
              <a:hlinkClick r:id="rId4"/>
            </a:endParaRPr>
          </a:p>
          <a:p>
            <a:pPr marL="0" indent="0">
              <a:buNone/>
            </a:pPr>
            <a:r>
              <a:rPr lang="it-IT" dirty="0" err="1" smtClean="0">
                <a:hlinkClick r:id="rId4"/>
              </a:rPr>
              <a:t>Trib</a:t>
            </a:r>
            <a:r>
              <a:rPr lang="it-IT" dirty="0">
                <a:hlinkClick r:id="rId4"/>
              </a:rPr>
              <a:t>. Perugia, </a:t>
            </a:r>
            <a:r>
              <a:rPr lang="it-IT" dirty="0" err="1">
                <a:hlinkClick r:id="rId4"/>
              </a:rPr>
              <a:t>ord</a:t>
            </a:r>
            <a:r>
              <a:rPr lang="it-IT" dirty="0">
                <a:hlinkClick r:id="rId4"/>
              </a:rPr>
              <a:t>. 17 gennaio 2014</a:t>
            </a:r>
            <a:r>
              <a:rPr lang="it-IT" dirty="0"/>
              <a:t/>
            </a:r>
            <a:br>
              <a:rPr lang="it-IT" dirty="0"/>
            </a:br>
            <a:r>
              <a:rPr lang="it-IT" dirty="0"/>
              <a:t>Atto in corso di causa </a:t>
            </a:r>
            <a:r>
              <a:rPr lang="it-IT" dirty="0" smtClean="0"/>
              <a:t>depositato telematicamente in assenza del Decreto </a:t>
            </a:r>
            <a:r>
              <a:rPr lang="it-IT" dirty="0"/>
              <a:t>ex art. 35, </a:t>
            </a:r>
            <a:r>
              <a:rPr lang="it-IT" dirty="0" smtClean="0"/>
              <a:t>RT e accettato dalla cancelleria , rimessione in termini per </a:t>
            </a:r>
            <a:r>
              <a:rPr lang="it-IT" dirty="0"/>
              <a:t>e</a:t>
            </a:r>
            <a:r>
              <a:rPr lang="it-IT" dirty="0" smtClean="0"/>
              <a:t>rrore scusabile</a:t>
            </a:r>
            <a:endParaRPr lang="it-IT" dirty="0"/>
          </a:p>
        </p:txBody>
      </p:sp>
      <p:pic>
        <p:nvPicPr>
          <p:cNvPr id="5122" name="Picture 2" descr="C:\Users\Antonella\AppData\Local\Microsoft\Windows\Temporary Internet Files\Content.IE5\YVARBM1F\200522808-001[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0010730">
            <a:off x="7910758" y="3086539"/>
            <a:ext cx="1206197" cy="1403575"/>
          </a:xfrm>
          <a:prstGeom prst="rect">
            <a:avLst/>
          </a:prstGeom>
          <a:noFill/>
          <a:extLst>
            <a:ext uri="{909E8E84-426E-40DD-AFC4-6F175D3DCCD1}">
              <a14:hiddenFill xmlns:a14="http://schemas.microsoft.com/office/drawing/2010/main">
                <a:solidFill>
                  <a:srgbClr val="FFFFFF"/>
                </a:solidFill>
              </a14:hiddenFill>
            </a:ext>
          </a:extLst>
        </p:spPr>
      </p:pic>
      <p:sp>
        <p:nvSpPr>
          <p:cNvPr id="4" name="Segnaposto piè di pagina 3"/>
          <p:cNvSpPr>
            <a:spLocks noGrp="1"/>
          </p:cNvSpPr>
          <p:nvPr>
            <p:ph type="ftr" sz="quarter" idx="11"/>
          </p:nvPr>
        </p:nvSpPr>
        <p:spPr/>
        <p:txBody>
          <a:bodyPr/>
          <a:lstStyle/>
          <a:p>
            <a:r>
              <a:rPr lang="it-IT" smtClean="0">
                <a:solidFill>
                  <a:prstClr val="black">
                    <a:tint val="75000"/>
                  </a:prstClr>
                </a:solidFill>
              </a:rPr>
              <a:t>Antonella Ciriello</a:t>
            </a:r>
            <a:endParaRPr lang="it-IT">
              <a:solidFill>
                <a:prstClr val="black">
                  <a:tint val="75000"/>
                </a:prstClr>
              </a:solidFill>
            </a:endParaRPr>
          </a:p>
        </p:txBody>
      </p:sp>
    </p:spTree>
    <p:extLst>
      <p:ext uri="{BB962C8B-B14F-4D97-AF65-F5344CB8AC3E}">
        <p14:creationId xmlns:p14="http://schemas.microsoft.com/office/powerpoint/2010/main" val="41373112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Le copie di cortesia</a:t>
            </a:r>
            <a:endParaRPr lang="it-IT" dirty="0"/>
          </a:p>
        </p:txBody>
      </p:sp>
      <p:sp>
        <p:nvSpPr>
          <p:cNvPr id="3" name="Segnaposto contenuto 2"/>
          <p:cNvSpPr>
            <a:spLocks noGrp="1"/>
          </p:cNvSpPr>
          <p:nvPr>
            <p:ph idx="1"/>
          </p:nvPr>
        </p:nvSpPr>
        <p:spPr/>
        <p:txBody>
          <a:bodyPr>
            <a:normAutofit fontScale="92500"/>
          </a:bodyPr>
          <a:lstStyle/>
          <a:p>
            <a:r>
              <a:rPr lang="it-IT" dirty="0" err="1">
                <a:hlinkClick r:id="rId3"/>
              </a:rPr>
              <a:t>Trib</a:t>
            </a:r>
            <a:r>
              <a:rPr lang="it-IT" dirty="0">
                <a:hlinkClick r:id="rId3"/>
              </a:rPr>
              <a:t>. Milano, </a:t>
            </a:r>
            <a:r>
              <a:rPr lang="it-IT" dirty="0" err="1">
                <a:hlinkClick r:id="rId3"/>
              </a:rPr>
              <a:t>ord</a:t>
            </a:r>
            <a:r>
              <a:rPr lang="it-IT" dirty="0">
                <a:hlinkClick r:id="rId3"/>
              </a:rPr>
              <a:t>. 16 gennaio 2015</a:t>
            </a:r>
            <a:r>
              <a:rPr lang="it-IT" dirty="0" smtClean="0"/>
              <a:t>, MANCATO DEPOSITO copia di cortesia, termine per la consegna</a:t>
            </a:r>
          </a:p>
          <a:p>
            <a:r>
              <a:rPr lang="it-IT" dirty="0" err="1">
                <a:hlinkClick r:id="rId4"/>
              </a:rPr>
              <a:t>Trib</a:t>
            </a:r>
            <a:r>
              <a:rPr lang="it-IT" dirty="0">
                <a:hlinkClick r:id="rId4"/>
              </a:rPr>
              <a:t>. Milano, </a:t>
            </a:r>
            <a:r>
              <a:rPr lang="it-IT" dirty="0" err="1">
                <a:hlinkClick r:id="rId4"/>
              </a:rPr>
              <a:t>decr</a:t>
            </a:r>
            <a:r>
              <a:rPr lang="it-IT" dirty="0">
                <a:hlinkClick r:id="rId4"/>
              </a:rPr>
              <a:t>. 15 gennaio 2015 n. 534 (</a:t>
            </a:r>
            <a:r>
              <a:rPr lang="it-IT" dirty="0" err="1">
                <a:hlinkClick r:id="rId4"/>
              </a:rPr>
              <a:t>Pres</a:t>
            </a:r>
            <a:r>
              <a:rPr lang="it-IT" dirty="0">
                <a:hlinkClick r:id="rId4"/>
              </a:rPr>
              <a:t>. Bruno est. D'Acquino) - </a:t>
            </a:r>
            <a:r>
              <a:rPr lang="it-IT" dirty="0" err="1">
                <a:hlinkClick r:id="rId4"/>
              </a:rPr>
              <a:t>Trib</a:t>
            </a:r>
            <a:r>
              <a:rPr lang="it-IT" dirty="0">
                <a:hlinkClick r:id="rId4"/>
              </a:rPr>
              <a:t>. Milano, </a:t>
            </a:r>
            <a:r>
              <a:rPr lang="it-IT" dirty="0" err="1">
                <a:hlinkClick r:id="rId4"/>
              </a:rPr>
              <a:t>decr</a:t>
            </a:r>
            <a:r>
              <a:rPr lang="it-IT" dirty="0">
                <a:hlinkClick r:id="rId4"/>
              </a:rPr>
              <a:t>. 7 febbraio 2015 (est. Lupo)</a:t>
            </a:r>
            <a:r>
              <a:rPr lang="it-IT" dirty="0" smtClean="0"/>
              <a:t>, </a:t>
            </a:r>
            <a:r>
              <a:rPr lang="it-IT" dirty="0"/>
              <a:t>MANCATO DEPOSITO copia di cortesia</a:t>
            </a:r>
            <a:r>
              <a:rPr lang="it-IT" dirty="0" smtClean="0"/>
              <a:t>,  valutazione ex art. 93 comma 3</a:t>
            </a:r>
          </a:p>
          <a:p>
            <a:r>
              <a:rPr lang="it-IT" dirty="0" err="1">
                <a:hlinkClick r:id="rId5"/>
              </a:rPr>
              <a:t>Trib</a:t>
            </a:r>
            <a:r>
              <a:rPr lang="it-IT" dirty="0">
                <a:hlinkClick r:id="rId5"/>
              </a:rPr>
              <a:t>. Salerno, </a:t>
            </a:r>
            <a:r>
              <a:rPr lang="it-IT" dirty="0" err="1">
                <a:hlinkClick r:id="rId5"/>
              </a:rPr>
              <a:t>decr</a:t>
            </a:r>
            <a:r>
              <a:rPr lang="it-IT" dirty="0">
                <a:hlinkClick r:id="rId5"/>
              </a:rPr>
              <a:t>. 22 aprile 2015 (est. Jachia</a:t>
            </a:r>
            <a:r>
              <a:rPr lang="it-IT" dirty="0" smtClean="0">
                <a:hlinkClick r:id="rId5"/>
              </a:rPr>
              <a:t>)</a:t>
            </a:r>
            <a:r>
              <a:rPr lang="it-IT" dirty="0" smtClean="0"/>
              <a:t>, copie informatiche di cortesia di atti cartacei</a:t>
            </a:r>
          </a:p>
          <a:p>
            <a:endParaRPr lang="it-IT" dirty="0"/>
          </a:p>
          <a:p>
            <a:endParaRPr lang="it-IT" dirty="0"/>
          </a:p>
        </p:txBody>
      </p:sp>
      <p:pic>
        <p:nvPicPr>
          <p:cNvPr id="4099" name="Picture 3" descr="C:\Users\Antonella\AppData\Local\Microsoft\Windows\Temporary Internet Files\Content.IE5\7RRCYA78\inchino[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76256" y="260648"/>
            <a:ext cx="1905000" cy="146685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Users\Antonella\AppData\Local\Microsoft\Windows\Temporary Internet Files\Content.IE5\K8CY8L4Y\General-bow[1].gi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34616" y="5950148"/>
            <a:ext cx="974385" cy="648940"/>
          </a:xfrm>
          <a:prstGeom prst="rect">
            <a:avLst/>
          </a:prstGeom>
          <a:noFill/>
          <a:extLst>
            <a:ext uri="{909E8E84-426E-40DD-AFC4-6F175D3DCCD1}">
              <a14:hiddenFill xmlns:a14="http://schemas.microsoft.com/office/drawing/2010/main">
                <a:solidFill>
                  <a:srgbClr val="FFFFFF"/>
                </a:solidFill>
              </a14:hiddenFill>
            </a:ext>
          </a:extLst>
        </p:spPr>
      </p:pic>
      <p:sp>
        <p:nvSpPr>
          <p:cNvPr id="4" name="Segnaposto piè di pagina 3"/>
          <p:cNvSpPr>
            <a:spLocks noGrp="1"/>
          </p:cNvSpPr>
          <p:nvPr>
            <p:ph type="ftr" sz="quarter" idx="11"/>
          </p:nvPr>
        </p:nvSpPr>
        <p:spPr/>
        <p:txBody>
          <a:bodyPr/>
          <a:lstStyle/>
          <a:p>
            <a:r>
              <a:rPr lang="it-IT" smtClean="0">
                <a:solidFill>
                  <a:prstClr val="black">
                    <a:tint val="75000"/>
                  </a:prstClr>
                </a:solidFill>
              </a:rPr>
              <a:t>Antonella Ciriello</a:t>
            </a:r>
            <a:endParaRPr lang="it-IT">
              <a:solidFill>
                <a:prstClr val="black">
                  <a:tint val="75000"/>
                </a:prstClr>
              </a:solidFill>
            </a:endParaRPr>
          </a:p>
        </p:txBody>
      </p:sp>
    </p:spTree>
    <p:extLst>
      <p:ext uri="{BB962C8B-B14F-4D97-AF65-F5344CB8AC3E}">
        <p14:creationId xmlns:p14="http://schemas.microsoft.com/office/powerpoint/2010/main" val="4315528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Notifica telematica</a:t>
            </a:r>
            <a:endParaRPr lang="it-IT" dirty="0"/>
          </a:p>
        </p:txBody>
      </p:sp>
      <p:sp>
        <p:nvSpPr>
          <p:cNvPr id="3" name="Segnaposto contenuto 2"/>
          <p:cNvSpPr>
            <a:spLocks noGrp="1"/>
          </p:cNvSpPr>
          <p:nvPr>
            <p:ph idx="1"/>
          </p:nvPr>
        </p:nvSpPr>
        <p:spPr/>
        <p:txBody>
          <a:bodyPr>
            <a:normAutofit fontScale="62500" lnSpcReduction="20000"/>
          </a:bodyPr>
          <a:lstStyle/>
          <a:p>
            <a:endParaRPr lang="it-IT" dirty="0" smtClean="0"/>
          </a:p>
          <a:p>
            <a:pPr marL="0" indent="0">
              <a:buNone/>
            </a:pPr>
            <a:r>
              <a:rPr lang="it-IT" dirty="0" err="1" smtClean="0">
                <a:hlinkClick r:id="rId3"/>
              </a:rPr>
              <a:t>Trib</a:t>
            </a:r>
            <a:r>
              <a:rPr lang="it-IT" dirty="0">
                <a:hlinkClick r:id="rId3"/>
              </a:rPr>
              <a:t>. Varese, provvedimento 16 febbraio </a:t>
            </a:r>
            <a:r>
              <a:rPr lang="it-IT" dirty="0" smtClean="0">
                <a:hlinkClick r:id="rId3"/>
              </a:rPr>
              <a:t>2015</a:t>
            </a:r>
            <a:r>
              <a:rPr lang="it-IT" dirty="0"/>
              <a:t> </a:t>
            </a:r>
            <a:r>
              <a:rPr lang="it-IT" dirty="0" smtClean="0"/>
              <a:t> notifica telematica attestata </a:t>
            </a:r>
            <a:r>
              <a:rPr lang="it-IT" dirty="0" err="1" smtClean="0"/>
              <a:t>cartaceamente</a:t>
            </a:r>
            <a:r>
              <a:rPr lang="it-IT" dirty="0" smtClean="0"/>
              <a:t>; invito a produrre attestazione di conformità all’ 23 CAD)</a:t>
            </a:r>
            <a:endParaRPr lang="it-IT" dirty="0">
              <a:hlinkClick r:id="rId4"/>
            </a:endParaRPr>
          </a:p>
          <a:p>
            <a:pPr marL="0" indent="0">
              <a:buNone/>
            </a:pPr>
            <a:r>
              <a:rPr lang="it-IT" dirty="0" err="1" smtClean="0">
                <a:hlinkClick r:id="rId4"/>
              </a:rPr>
              <a:t>Trib</a:t>
            </a:r>
            <a:r>
              <a:rPr lang="it-IT" dirty="0">
                <a:hlinkClick r:id="rId4"/>
              </a:rPr>
              <a:t>. Mantova, </a:t>
            </a:r>
            <a:r>
              <a:rPr lang="it-IT" dirty="0" err="1">
                <a:hlinkClick r:id="rId4"/>
              </a:rPr>
              <a:t>sent</a:t>
            </a:r>
            <a:r>
              <a:rPr lang="it-IT" dirty="0">
                <a:hlinkClick r:id="rId4"/>
              </a:rPr>
              <a:t>. 3 giugno 2014 n. 98 (est. Gerola)</a:t>
            </a:r>
            <a:r>
              <a:rPr lang="it-IT" dirty="0"/>
              <a:t/>
            </a:r>
            <a:br>
              <a:rPr lang="it-IT" dirty="0"/>
            </a:br>
            <a:r>
              <a:rPr lang="it-IT" dirty="0"/>
              <a:t>Decreto ingiuntivo </a:t>
            </a:r>
            <a:r>
              <a:rPr lang="it-IT" dirty="0" smtClean="0"/>
              <a:t> Notificato telematicamente ai sensi della legge n. 53/1994, rilevanza e validità di tale notifica ai fini della opposizione, inammissibilità della stessa opposizione</a:t>
            </a:r>
          </a:p>
          <a:p>
            <a:pPr marL="0" indent="0">
              <a:buNone/>
            </a:pPr>
            <a:r>
              <a:rPr lang="it-IT" dirty="0" err="1" smtClean="0">
                <a:hlinkClick r:id="rId5"/>
              </a:rPr>
              <a:t>App</a:t>
            </a:r>
            <a:r>
              <a:rPr lang="it-IT" dirty="0">
                <a:hlinkClick r:id="rId5"/>
              </a:rPr>
              <a:t>. Bologna, </a:t>
            </a:r>
            <a:r>
              <a:rPr lang="it-IT" dirty="0" err="1">
                <a:hlinkClick r:id="rId5"/>
              </a:rPr>
              <a:t>sent</a:t>
            </a:r>
            <a:r>
              <a:rPr lang="it-IT" dirty="0">
                <a:hlinkClick r:id="rId5"/>
              </a:rPr>
              <a:t>. 30 maggio 2014 (est. Colonna)</a:t>
            </a:r>
            <a:r>
              <a:rPr lang="it-IT" dirty="0"/>
              <a:t> - Da ilcaso.it</a:t>
            </a:r>
            <a:br>
              <a:rPr lang="it-IT" dirty="0"/>
            </a:br>
            <a:r>
              <a:rPr lang="it-IT" dirty="0"/>
              <a:t>Notifica ex art. 15 </a:t>
            </a:r>
            <a:r>
              <a:rPr lang="it-IT" dirty="0" err="1"/>
              <a:t>l.f.</a:t>
            </a:r>
            <a:r>
              <a:rPr lang="it-IT" dirty="0"/>
              <a:t> </a:t>
            </a:r>
            <a:r>
              <a:rPr lang="it-IT" dirty="0" smtClean="0"/>
              <a:t> Telematica ai sensi della legge n. 53/1994, perfezionatasi con la ricevuta di avvenuta consegna a prescindere dalla effettiva «apertura» del messaggio</a:t>
            </a:r>
            <a:endParaRPr lang="it-IT" dirty="0"/>
          </a:p>
          <a:p>
            <a:pPr marL="0" indent="0">
              <a:buNone/>
            </a:pPr>
            <a:r>
              <a:rPr lang="it-IT" dirty="0" err="1" smtClean="0">
                <a:hlinkClick r:id="rId6"/>
              </a:rPr>
              <a:t>Trib</a:t>
            </a:r>
            <a:r>
              <a:rPr lang="it-IT" dirty="0">
                <a:hlinkClick r:id="rId6"/>
              </a:rPr>
              <a:t>. Prato, </a:t>
            </a:r>
            <a:r>
              <a:rPr lang="it-IT" dirty="0" err="1">
                <a:hlinkClick r:id="rId6"/>
              </a:rPr>
              <a:t>decr</a:t>
            </a:r>
            <a:r>
              <a:rPr lang="it-IT" dirty="0">
                <a:hlinkClick r:id="rId6"/>
              </a:rPr>
              <a:t>. 23 maggio 2013 (est. Brogi)</a:t>
            </a:r>
            <a:r>
              <a:rPr lang="it-IT" dirty="0"/>
              <a:t> </a:t>
            </a:r>
            <a:br>
              <a:rPr lang="it-IT" dirty="0"/>
            </a:br>
            <a:r>
              <a:rPr lang="it-IT" dirty="0" smtClean="0"/>
              <a:t>prova della notifica ex </a:t>
            </a:r>
            <a:r>
              <a:rPr lang="it-IT" dirty="0" err="1" smtClean="0"/>
              <a:t>lege</a:t>
            </a:r>
            <a:r>
              <a:rPr lang="it-IT" dirty="0" smtClean="0"/>
              <a:t> 53/1994 - </a:t>
            </a:r>
            <a:r>
              <a:rPr lang="it-IT" dirty="0"/>
              <a:t>Deposito della ricevuta di avvenuta consegna nel sistema PCT o su supporto </a:t>
            </a:r>
            <a:r>
              <a:rPr lang="it-IT" dirty="0" smtClean="0"/>
              <a:t>durevole non </a:t>
            </a:r>
            <a:r>
              <a:rPr lang="it-IT" dirty="0"/>
              <a:t>modificabile</a:t>
            </a:r>
          </a:p>
          <a:p>
            <a:endParaRPr lang="it-IT" dirty="0"/>
          </a:p>
        </p:txBody>
      </p:sp>
      <p:pic>
        <p:nvPicPr>
          <p:cNvPr id="5" name="Immagin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15816" y="5419988"/>
            <a:ext cx="1423045" cy="1423045"/>
          </a:xfrm>
          <a:prstGeom prst="rect">
            <a:avLst/>
          </a:prstGeom>
        </p:spPr>
      </p:pic>
      <p:pic>
        <p:nvPicPr>
          <p:cNvPr id="6" name="Immagin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250354"/>
            <a:ext cx="2320167" cy="1311399"/>
          </a:xfrm>
          <a:prstGeom prst="rect">
            <a:avLst/>
          </a:prstGeom>
        </p:spPr>
      </p:pic>
      <p:pic>
        <p:nvPicPr>
          <p:cNvPr id="7" name="Immagine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164288" y="404664"/>
            <a:ext cx="1426364" cy="1447340"/>
          </a:xfrm>
          <a:prstGeom prst="rect">
            <a:avLst/>
          </a:prstGeom>
        </p:spPr>
      </p:pic>
      <p:sp>
        <p:nvSpPr>
          <p:cNvPr id="4" name="Segnaposto piè di pagina 3"/>
          <p:cNvSpPr>
            <a:spLocks noGrp="1"/>
          </p:cNvSpPr>
          <p:nvPr>
            <p:ph type="ftr" sz="quarter" idx="11"/>
          </p:nvPr>
        </p:nvSpPr>
        <p:spPr/>
        <p:txBody>
          <a:bodyPr/>
          <a:lstStyle/>
          <a:p>
            <a:r>
              <a:rPr lang="it-IT" smtClean="0">
                <a:solidFill>
                  <a:prstClr val="black">
                    <a:tint val="75000"/>
                  </a:prstClr>
                </a:solidFill>
              </a:rPr>
              <a:t>Antonella Ciriello</a:t>
            </a:r>
            <a:endParaRPr lang="it-IT">
              <a:solidFill>
                <a:prstClr val="black">
                  <a:tint val="75000"/>
                </a:prstClr>
              </a:solidFill>
            </a:endParaRPr>
          </a:p>
        </p:txBody>
      </p:sp>
    </p:spTree>
    <p:extLst>
      <p:ext uri="{BB962C8B-B14F-4D97-AF65-F5344CB8AC3E}">
        <p14:creationId xmlns:p14="http://schemas.microsoft.com/office/powerpoint/2010/main" val="133573343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Termini processuali </a:t>
            </a:r>
            <a:endParaRPr lang="it-IT" dirty="0"/>
          </a:p>
        </p:txBody>
      </p:sp>
      <p:sp>
        <p:nvSpPr>
          <p:cNvPr id="3" name="Segnaposto contenuto 2"/>
          <p:cNvSpPr>
            <a:spLocks noGrp="1"/>
          </p:cNvSpPr>
          <p:nvPr>
            <p:ph idx="1"/>
          </p:nvPr>
        </p:nvSpPr>
        <p:spPr/>
        <p:txBody>
          <a:bodyPr/>
          <a:lstStyle/>
          <a:p>
            <a:r>
              <a:rPr lang="it-IT" dirty="0" err="1">
                <a:hlinkClick r:id="rId3"/>
              </a:rPr>
              <a:t>Trib</a:t>
            </a:r>
            <a:r>
              <a:rPr lang="it-IT" dirty="0">
                <a:hlinkClick r:id="rId3"/>
              </a:rPr>
              <a:t>. Milano, sez. lav., </a:t>
            </a:r>
            <a:r>
              <a:rPr lang="it-IT" dirty="0" err="1">
                <a:hlinkClick r:id="rId3"/>
              </a:rPr>
              <a:t>sent</a:t>
            </a:r>
            <a:r>
              <a:rPr lang="it-IT" dirty="0">
                <a:hlinkClick r:id="rId3"/>
              </a:rPr>
              <a:t>. 31 ottobre 2014, n. 2824 (est. </a:t>
            </a:r>
            <a:r>
              <a:rPr lang="it-IT" dirty="0" err="1">
                <a:hlinkClick r:id="rId3"/>
              </a:rPr>
              <a:t>Colosimo</a:t>
            </a:r>
            <a:r>
              <a:rPr lang="it-IT" dirty="0">
                <a:hlinkClick r:id="rId3"/>
              </a:rPr>
              <a:t>)</a:t>
            </a:r>
            <a:r>
              <a:rPr lang="it-IT" dirty="0"/>
              <a:t>  </a:t>
            </a:r>
            <a:endParaRPr lang="it-IT" dirty="0" smtClean="0"/>
          </a:p>
          <a:p>
            <a:r>
              <a:rPr lang="it-IT" dirty="0" smtClean="0"/>
              <a:t>Rilevanza della ricevuta </a:t>
            </a:r>
            <a:r>
              <a:rPr lang="it-IT" dirty="0" err="1" smtClean="0"/>
              <a:t>rdac</a:t>
            </a:r>
            <a:r>
              <a:rPr lang="it-IT" dirty="0" smtClean="0"/>
              <a:t> a prescindere dai controlli manuali tardivi</a:t>
            </a:r>
          </a:p>
          <a:p>
            <a:endParaRPr lang="it-IT" dirty="0"/>
          </a:p>
        </p:txBody>
      </p:sp>
      <p:pic>
        <p:nvPicPr>
          <p:cNvPr id="7170" name="Picture 2" descr="C:\Users\Antonella\AppData\Local\Microsoft\Windows\Temporary Internet Files\Content.IE5\7RRCYA78\clessidre-due[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98998" y="4005064"/>
            <a:ext cx="2941738" cy="1998161"/>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C:\Users\Antonella\AppData\Local\Microsoft\Windows\Temporary Internet Files\Content.IE5\ICWHW7I2\lombra_del_tempo_1[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62056" y="332656"/>
            <a:ext cx="1371600" cy="914400"/>
          </a:xfrm>
          <a:prstGeom prst="rect">
            <a:avLst/>
          </a:prstGeom>
          <a:noFill/>
          <a:extLst>
            <a:ext uri="{909E8E84-426E-40DD-AFC4-6F175D3DCCD1}">
              <a14:hiddenFill xmlns:a14="http://schemas.microsoft.com/office/drawing/2010/main">
                <a:solidFill>
                  <a:srgbClr val="FFFFFF"/>
                </a:solidFill>
              </a14:hiddenFill>
            </a:ext>
          </a:extLst>
        </p:spPr>
      </p:pic>
      <p:sp>
        <p:nvSpPr>
          <p:cNvPr id="4" name="Segnaposto piè di pagina 3"/>
          <p:cNvSpPr>
            <a:spLocks noGrp="1"/>
          </p:cNvSpPr>
          <p:nvPr>
            <p:ph type="ftr" sz="quarter" idx="11"/>
          </p:nvPr>
        </p:nvSpPr>
        <p:spPr/>
        <p:txBody>
          <a:bodyPr/>
          <a:lstStyle/>
          <a:p>
            <a:r>
              <a:rPr lang="it-IT" smtClean="0">
                <a:solidFill>
                  <a:prstClr val="black">
                    <a:tint val="75000"/>
                  </a:prstClr>
                </a:solidFill>
              </a:rPr>
              <a:t>Antonella Ciriello</a:t>
            </a:r>
            <a:endParaRPr lang="it-IT">
              <a:solidFill>
                <a:prstClr val="black">
                  <a:tint val="75000"/>
                </a:prstClr>
              </a:solidFill>
            </a:endParaRPr>
          </a:p>
        </p:txBody>
      </p:sp>
    </p:spTree>
    <p:extLst>
      <p:ext uri="{BB962C8B-B14F-4D97-AF65-F5344CB8AC3E}">
        <p14:creationId xmlns:p14="http://schemas.microsoft.com/office/powerpoint/2010/main" val="36798363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2002234"/>
          </a:xfrm>
        </p:spPr>
        <p:txBody>
          <a:bodyPr>
            <a:normAutofit/>
          </a:bodyPr>
          <a:lstStyle/>
          <a:p>
            <a:r>
              <a:rPr lang="it-IT" dirty="0" smtClean="0"/>
              <a:t/>
            </a:r>
            <a:br>
              <a:rPr lang="it-IT" dirty="0" smtClean="0"/>
            </a:br>
            <a:r>
              <a:rPr lang="it-IT" dirty="0" err="1" smtClean="0"/>
              <a:t>Giurispr</a:t>
            </a:r>
            <a:r>
              <a:rPr lang="it-IT" dirty="0" smtClean="0"/>
              <a:t> di legittimità</a:t>
            </a:r>
            <a:endParaRPr lang="it-IT" dirty="0"/>
          </a:p>
        </p:txBody>
      </p:sp>
      <p:sp>
        <p:nvSpPr>
          <p:cNvPr id="3" name="Segnaposto contenuto 2"/>
          <p:cNvSpPr>
            <a:spLocks noGrp="1"/>
          </p:cNvSpPr>
          <p:nvPr>
            <p:ph idx="1"/>
          </p:nvPr>
        </p:nvSpPr>
        <p:spPr/>
        <p:txBody>
          <a:bodyPr>
            <a:normAutofit fontScale="70000" lnSpcReduction="20000"/>
          </a:bodyPr>
          <a:lstStyle/>
          <a:p>
            <a:endParaRPr lang="it-IT" dirty="0"/>
          </a:p>
          <a:p>
            <a:endParaRPr lang="it-IT" dirty="0" smtClean="0">
              <a:hlinkClick r:id="rId3"/>
            </a:endParaRPr>
          </a:p>
          <a:p>
            <a:r>
              <a:rPr lang="it-IT" dirty="0" err="1">
                <a:hlinkClick r:id="rId4"/>
              </a:rPr>
              <a:t>Cass</a:t>
            </a:r>
            <a:r>
              <a:rPr lang="it-IT" dirty="0">
                <a:hlinkClick r:id="rId4"/>
              </a:rPr>
              <a:t>, sez. VI, </a:t>
            </a:r>
            <a:r>
              <a:rPr lang="it-IT" dirty="0" err="1">
                <a:hlinkClick r:id="rId4"/>
              </a:rPr>
              <a:t>sent</a:t>
            </a:r>
            <a:r>
              <a:rPr lang="it-IT" dirty="0">
                <a:hlinkClick r:id="rId4"/>
              </a:rPr>
              <a:t>. 27 novembre 2014 n. 25215 (est. Carluccio)</a:t>
            </a:r>
            <a:r>
              <a:rPr lang="it-IT" dirty="0"/>
              <a:t> </a:t>
            </a:r>
            <a:br>
              <a:rPr lang="it-IT" dirty="0"/>
            </a:br>
            <a:r>
              <a:rPr lang="it-IT" dirty="0"/>
              <a:t>Notifica controricorso - Mancata elezione di domicilio in Roma - Mancata indicazione dell'indirizzo PEC - Domiciliazione ex </a:t>
            </a:r>
            <a:r>
              <a:rPr lang="it-IT" dirty="0" err="1"/>
              <a:t>lege</a:t>
            </a:r>
            <a:r>
              <a:rPr lang="it-IT" dirty="0"/>
              <a:t> presso la cancelleria - Indicazione dell'indirizzo PEC ai soli fini delle comunicazioni di cancelleria - Non </a:t>
            </a:r>
            <a:r>
              <a:rPr lang="it-IT" dirty="0" err="1"/>
              <a:t>sufficiente</a:t>
            </a:r>
            <a:r>
              <a:rPr lang="it-IT" dirty="0" err="1" smtClean="0">
                <a:hlinkClick r:id="rId3"/>
              </a:rPr>
              <a:t>Cass</a:t>
            </a:r>
            <a:r>
              <a:rPr lang="it-IT" dirty="0">
                <a:hlinkClick r:id="rId3"/>
              </a:rPr>
              <a:t>. sez. lav. </a:t>
            </a:r>
            <a:r>
              <a:rPr lang="it-IT" dirty="0" err="1">
                <a:hlinkClick r:id="rId3"/>
              </a:rPr>
              <a:t>sent</a:t>
            </a:r>
            <a:r>
              <a:rPr lang="it-IT" dirty="0">
                <a:hlinkClick r:id="rId3"/>
              </a:rPr>
              <a:t> 7 maggio 2014 n. 9876 (est. Ghinoy)</a:t>
            </a:r>
            <a:r>
              <a:rPr lang="it-IT" dirty="0"/>
              <a:t> </a:t>
            </a:r>
            <a:br>
              <a:rPr lang="it-IT" dirty="0"/>
            </a:br>
            <a:r>
              <a:rPr lang="it-IT" dirty="0"/>
              <a:t>Comunicazioni di cancelleria - Comunicazioni via PEC ante l. 183/2011 - Facoltatività - Mancata elezione domicilio in Roma - Domiciliazione presso la </a:t>
            </a:r>
            <a:r>
              <a:rPr lang="it-IT" dirty="0" smtClean="0"/>
              <a:t>cancelleria</a:t>
            </a:r>
          </a:p>
          <a:p>
            <a:r>
              <a:rPr lang="it-IT" dirty="0" err="1">
                <a:hlinkClick r:id="rId5"/>
              </a:rPr>
              <a:t>Cass</a:t>
            </a:r>
            <a:r>
              <a:rPr lang="it-IT" dirty="0">
                <a:hlinkClick r:id="rId5"/>
              </a:rPr>
              <a:t>., sez. VI, </a:t>
            </a:r>
            <a:r>
              <a:rPr lang="it-IT" dirty="0" err="1">
                <a:hlinkClick r:id="rId5"/>
              </a:rPr>
              <a:t>sent</a:t>
            </a:r>
            <a:r>
              <a:rPr lang="it-IT" dirty="0">
                <a:hlinkClick r:id="rId5"/>
              </a:rPr>
              <a:t>. 28 novembre 2013 n. 26696</a:t>
            </a:r>
            <a:r>
              <a:rPr lang="it-IT" dirty="0"/>
              <a:t/>
            </a:r>
            <a:br>
              <a:rPr lang="it-IT" dirty="0"/>
            </a:br>
            <a:r>
              <a:rPr lang="it-IT" dirty="0"/>
              <a:t>Ricorso per cassazione - Indicazione indirizzo PEC - Mancata elezione di domicilio in Roma - Controricorso - Notifica presso la cancelleria - Inammissibile</a:t>
            </a:r>
          </a:p>
          <a:p>
            <a:endParaRPr lang="it-IT" dirty="0"/>
          </a:p>
        </p:txBody>
      </p:sp>
      <p:pic>
        <p:nvPicPr>
          <p:cNvPr id="4" name="Immagin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31840" y="26487"/>
            <a:ext cx="2880320" cy="1335437"/>
          </a:xfrm>
          <a:prstGeom prst="rect">
            <a:avLst/>
          </a:prstGeom>
        </p:spPr>
      </p:pic>
      <p:sp>
        <p:nvSpPr>
          <p:cNvPr id="5" name="Segnaposto piè di pagina 4"/>
          <p:cNvSpPr>
            <a:spLocks noGrp="1"/>
          </p:cNvSpPr>
          <p:nvPr>
            <p:ph type="ftr" sz="quarter" idx="11"/>
          </p:nvPr>
        </p:nvSpPr>
        <p:spPr/>
        <p:txBody>
          <a:bodyPr/>
          <a:lstStyle/>
          <a:p>
            <a:r>
              <a:rPr lang="it-IT" smtClean="0">
                <a:solidFill>
                  <a:prstClr val="black">
                    <a:tint val="75000"/>
                  </a:prstClr>
                </a:solidFill>
              </a:rPr>
              <a:t>Antonella Ciriello</a:t>
            </a:r>
            <a:endParaRPr lang="it-IT">
              <a:solidFill>
                <a:prstClr val="black">
                  <a:tint val="75000"/>
                </a:prstClr>
              </a:solidFill>
            </a:endParaRPr>
          </a:p>
        </p:txBody>
      </p:sp>
    </p:spTree>
    <p:extLst>
      <p:ext uri="{BB962C8B-B14F-4D97-AF65-F5344CB8AC3E}">
        <p14:creationId xmlns:p14="http://schemas.microsoft.com/office/powerpoint/2010/main" val="286646596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pPr algn="l"/>
            <a:r>
              <a:rPr lang="it-IT" dirty="0" smtClean="0"/>
              <a:t>La giurisprudenza </a:t>
            </a:r>
            <a:br>
              <a:rPr lang="it-IT" dirty="0" smtClean="0"/>
            </a:br>
            <a:r>
              <a:rPr lang="it-IT" dirty="0" smtClean="0"/>
              <a:t>orienta il legislatore </a:t>
            </a:r>
            <a:endParaRPr lang="it-IT" dirty="0"/>
          </a:p>
        </p:txBody>
      </p:sp>
      <p:sp>
        <p:nvSpPr>
          <p:cNvPr id="3" name="Segnaposto contenuto 2"/>
          <p:cNvSpPr>
            <a:spLocks noGrp="1"/>
          </p:cNvSpPr>
          <p:nvPr>
            <p:ph idx="1"/>
          </p:nvPr>
        </p:nvSpPr>
        <p:spPr>
          <a:xfrm>
            <a:off x="467544" y="1700808"/>
            <a:ext cx="8424936" cy="4680520"/>
          </a:xfrm>
        </p:spPr>
        <p:txBody>
          <a:bodyPr>
            <a:normAutofit fontScale="85000" lnSpcReduction="20000"/>
          </a:bodyPr>
          <a:lstStyle/>
          <a:p>
            <a:r>
              <a:rPr lang="it-IT" dirty="0" smtClean="0"/>
              <a:t>Il caso del verbale ( trasfuso poi nella modifica dell’art. 126 </a:t>
            </a:r>
            <a:r>
              <a:rPr lang="it-IT" dirty="0" err="1" smtClean="0"/>
              <a:t>c.p.c.</a:t>
            </a:r>
            <a:r>
              <a:rPr lang="it-IT" dirty="0"/>
              <a:t>)</a:t>
            </a:r>
            <a:endParaRPr lang="it-IT" dirty="0" smtClean="0"/>
          </a:p>
          <a:p>
            <a:r>
              <a:rPr lang="it-IT" dirty="0" err="1">
                <a:hlinkClick r:id="rId3"/>
              </a:rPr>
              <a:t>Trib</a:t>
            </a:r>
            <a:r>
              <a:rPr lang="it-IT" dirty="0">
                <a:hlinkClick r:id="rId3"/>
              </a:rPr>
              <a:t>. Milano, </a:t>
            </a:r>
            <a:r>
              <a:rPr lang="it-IT" dirty="0" err="1">
                <a:hlinkClick r:id="rId3"/>
              </a:rPr>
              <a:t>decr</a:t>
            </a:r>
            <a:r>
              <a:rPr lang="it-IT" dirty="0">
                <a:hlinkClick r:id="rId3"/>
              </a:rPr>
              <a:t>. 6 maggio 2014 (</a:t>
            </a:r>
            <a:r>
              <a:rPr lang="it-IT" dirty="0" err="1">
                <a:hlinkClick r:id="rId3"/>
              </a:rPr>
              <a:t>Pres</a:t>
            </a:r>
            <a:r>
              <a:rPr lang="it-IT" dirty="0">
                <a:hlinkClick r:id="rId3"/>
              </a:rPr>
              <a:t>. Servetti, est. Muscio)</a:t>
            </a:r>
            <a:r>
              <a:rPr lang="it-IT" dirty="0"/>
              <a:t> </a:t>
            </a:r>
            <a:br>
              <a:rPr lang="it-IT" dirty="0"/>
            </a:br>
            <a:r>
              <a:rPr lang="it-IT" dirty="0"/>
              <a:t>Sottoscrizione del verbale </a:t>
            </a:r>
            <a:r>
              <a:rPr lang="it-IT" dirty="0" smtClean="0"/>
              <a:t>  telematico, esclusa in ragione del nuovo art. 126 </a:t>
            </a:r>
            <a:r>
              <a:rPr lang="it-IT" dirty="0" err="1" smtClean="0"/>
              <a:t>c.p.c.</a:t>
            </a:r>
            <a:r>
              <a:rPr lang="it-IT" dirty="0" smtClean="0"/>
              <a:t> Eccezione per gli accordi </a:t>
            </a:r>
            <a:r>
              <a:rPr lang="it-IT" dirty="0"/>
              <a:t>conciliativi o transattivi</a:t>
            </a:r>
          </a:p>
          <a:p>
            <a:endParaRPr lang="it-IT" dirty="0" smtClean="0"/>
          </a:p>
          <a:p>
            <a:r>
              <a:rPr lang="it-IT" dirty="0" smtClean="0"/>
              <a:t>Il caso delle ore 14,00 (</a:t>
            </a:r>
            <a:r>
              <a:rPr lang="it-IT" dirty="0" err="1" smtClean="0">
                <a:hlinkClick r:id="rId4"/>
              </a:rPr>
              <a:t>Trib</a:t>
            </a:r>
            <a:r>
              <a:rPr lang="it-IT" dirty="0">
                <a:hlinkClick r:id="rId4"/>
              </a:rPr>
              <a:t>. Milano, </a:t>
            </a:r>
            <a:r>
              <a:rPr lang="it-IT" dirty="0" err="1">
                <a:hlinkClick r:id="rId4"/>
              </a:rPr>
              <a:t>sent</a:t>
            </a:r>
            <a:r>
              <a:rPr lang="it-IT" dirty="0">
                <a:hlinkClick r:id="rId4"/>
              </a:rPr>
              <a:t>. 5 marzo 2014 (</a:t>
            </a:r>
            <a:r>
              <a:rPr lang="it-IT" dirty="0" err="1">
                <a:hlinkClick r:id="rId4"/>
              </a:rPr>
              <a:t>Pres</a:t>
            </a:r>
            <a:r>
              <a:rPr lang="it-IT" dirty="0">
                <a:hlinkClick r:id="rId4"/>
              </a:rPr>
              <a:t>. Manfredini est. Muscio)</a:t>
            </a:r>
            <a:r>
              <a:rPr lang="it-IT" dirty="0"/>
              <a:t/>
            </a:r>
            <a:br>
              <a:rPr lang="it-IT" dirty="0"/>
            </a:br>
            <a:r>
              <a:rPr lang="it-IT" dirty="0"/>
              <a:t>Atti di parte - Termini - Deposito dell'atto </a:t>
            </a:r>
            <a:r>
              <a:rPr lang="it-IT" dirty="0" smtClean="0"/>
              <a:t> telematicamente oltre le  </a:t>
            </a:r>
            <a:r>
              <a:rPr lang="it-IT" dirty="0"/>
              <a:t>ore 14.00 </a:t>
            </a:r>
            <a:r>
              <a:rPr lang="it-IT" dirty="0" smtClean="0"/>
              <a:t>– Tempestività del deposito</a:t>
            </a:r>
            <a:endParaRPr lang="it-IT" dirty="0"/>
          </a:p>
          <a:p>
            <a:endParaRPr lang="it-IT" dirty="0"/>
          </a:p>
        </p:txBody>
      </p:sp>
      <p:pic>
        <p:nvPicPr>
          <p:cNvPr id="8194" name="Picture 2" descr="C:\Program Files (x86)\Microsoft Office\MEDIA\CAGCAT10\j0300840.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96136" y="0"/>
            <a:ext cx="1872208" cy="1419672"/>
          </a:xfrm>
          <a:prstGeom prst="rect">
            <a:avLst/>
          </a:prstGeom>
          <a:noFill/>
          <a:extLst>
            <a:ext uri="{909E8E84-426E-40DD-AFC4-6F175D3DCCD1}">
              <a14:hiddenFill xmlns:a14="http://schemas.microsoft.com/office/drawing/2010/main">
                <a:solidFill>
                  <a:srgbClr val="FFFFFF"/>
                </a:solidFill>
              </a14:hiddenFill>
            </a:ext>
          </a:extLst>
        </p:spPr>
      </p:pic>
      <p:sp>
        <p:nvSpPr>
          <p:cNvPr id="4" name="Segnaposto piè di pagina 3"/>
          <p:cNvSpPr>
            <a:spLocks noGrp="1"/>
          </p:cNvSpPr>
          <p:nvPr>
            <p:ph type="ftr" sz="quarter" idx="11"/>
          </p:nvPr>
        </p:nvSpPr>
        <p:spPr/>
        <p:txBody>
          <a:bodyPr/>
          <a:lstStyle/>
          <a:p>
            <a:r>
              <a:rPr lang="it-IT" smtClean="0">
                <a:solidFill>
                  <a:prstClr val="black">
                    <a:tint val="75000"/>
                  </a:prstClr>
                </a:solidFill>
              </a:rPr>
              <a:t>Antonella Ciriello</a:t>
            </a:r>
            <a:endParaRPr lang="it-IT">
              <a:solidFill>
                <a:prstClr val="black">
                  <a:tint val="75000"/>
                </a:prstClr>
              </a:solidFill>
            </a:endParaRPr>
          </a:p>
        </p:txBody>
      </p:sp>
    </p:spTree>
    <p:extLst>
      <p:ext uri="{BB962C8B-B14F-4D97-AF65-F5344CB8AC3E}">
        <p14:creationId xmlns:p14="http://schemas.microsoft.com/office/powerpoint/2010/main" val="21874672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dirty="0" smtClean="0"/>
              <a:t>Il problema della duplicazione delle </a:t>
            </a:r>
            <a:r>
              <a:rPr lang="it-IT" dirty="0" err="1" smtClean="0"/>
              <a:t>pec</a:t>
            </a:r>
            <a:endParaRPr lang="it-IT" dirty="0"/>
          </a:p>
        </p:txBody>
      </p:sp>
      <p:sp>
        <p:nvSpPr>
          <p:cNvPr id="3" name="Segnaposto contenuto 2"/>
          <p:cNvSpPr>
            <a:spLocks noGrp="1"/>
          </p:cNvSpPr>
          <p:nvPr>
            <p:ph idx="1"/>
          </p:nvPr>
        </p:nvSpPr>
        <p:spPr/>
        <p:txBody>
          <a:bodyPr>
            <a:normAutofit fontScale="92500"/>
          </a:bodyPr>
          <a:lstStyle/>
          <a:p>
            <a:endParaRPr lang="it-IT" dirty="0"/>
          </a:p>
          <a:p>
            <a:r>
              <a:rPr lang="it-IT" dirty="0" err="1">
                <a:hlinkClick r:id="rId3"/>
              </a:rPr>
              <a:t>App</a:t>
            </a:r>
            <a:r>
              <a:rPr lang="it-IT" dirty="0">
                <a:hlinkClick r:id="rId3"/>
              </a:rPr>
              <a:t>. Bologna, </a:t>
            </a:r>
            <a:r>
              <a:rPr lang="it-IT" dirty="0" err="1">
                <a:hlinkClick r:id="rId3"/>
              </a:rPr>
              <a:t>sent</a:t>
            </a:r>
            <a:r>
              <a:rPr lang="it-IT" dirty="0">
                <a:hlinkClick r:id="rId3"/>
              </a:rPr>
              <a:t>. 20 ottobre 2014 n. 2158 (est. </a:t>
            </a:r>
            <a:r>
              <a:rPr lang="it-IT" dirty="0" err="1">
                <a:hlinkClick r:id="rId3"/>
              </a:rPr>
              <a:t>Florini</a:t>
            </a:r>
            <a:r>
              <a:rPr lang="it-IT" dirty="0">
                <a:hlinkClick r:id="rId3"/>
              </a:rPr>
              <a:t>)</a:t>
            </a:r>
            <a:r>
              <a:rPr lang="it-IT" dirty="0"/>
              <a:t> - Da ilcaso.it</a:t>
            </a:r>
            <a:br>
              <a:rPr lang="it-IT" dirty="0"/>
            </a:br>
            <a:r>
              <a:rPr lang="it-IT" dirty="0"/>
              <a:t>Notifica ex art. 15 </a:t>
            </a:r>
            <a:r>
              <a:rPr lang="it-IT" dirty="0" err="1"/>
              <a:t>l.f.</a:t>
            </a:r>
            <a:r>
              <a:rPr lang="it-IT" dirty="0"/>
              <a:t> - Notifica via PEC - Indirizzo PEC assegnato a più imprese - Nullità </a:t>
            </a:r>
            <a:endParaRPr lang="it-IT" dirty="0" smtClean="0"/>
          </a:p>
          <a:p>
            <a:r>
              <a:rPr lang="it-IT" dirty="0" err="1">
                <a:hlinkClick r:id="rId4"/>
              </a:rPr>
              <a:t>App</a:t>
            </a:r>
            <a:r>
              <a:rPr lang="it-IT" dirty="0">
                <a:hlinkClick r:id="rId4"/>
              </a:rPr>
              <a:t>. Bologna, </a:t>
            </a:r>
            <a:r>
              <a:rPr lang="it-IT" dirty="0" err="1">
                <a:hlinkClick r:id="rId4"/>
              </a:rPr>
              <a:t>sent</a:t>
            </a:r>
            <a:r>
              <a:rPr lang="it-IT" dirty="0">
                <a:hlinkClick r:id="rId4"/>
              </a:rPr>
              <a:t>. 2 ottobre 2014 n. 2061</a:t>
            </a:r>
            <a:r>
              <a:rPr lang="it-IT" dirty="0"/>
              <a:t> </a:t>
            </a:r>
            <a:br>
              <a:rPr lang="it-IT" dirty="0"/>
            </a:br>
            <a:r>
              <a:rPr lang="it-IT" dirty="0"/>
              <a:t>Notifica ex art. 15 </a:t>
            </a:r>
            <a:r>
              <a:rPr lang="it-IT" dirty="0" err="1"/>
              <a:t>l.f.</a:t>
            </a:r>
            <a:r>
              <a:rPr lang="it-IT" dirty="0"/>
              <a:t> - Notifica via PEC - Invio all'indirizzo PEC risultante da INI-PEC - Indirizzo PEC risultato assegnato ad altra società - Nullità</a:t>
            </a:r>
          </a:p>
          <a:p>
            <a:endParaRPr lang="it-IT" dirty="0"/>
          </a:p>
        </p:txBody>
      </p:sp>
      <p:pic>
        <p:nvPicPr>
          <p:cNvPr id="4" name="Immagin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40114" y="1052736"/>
            <a:ext cx="1559678" cy="1008112"/>
          </a:xfrm>
          <a:prstGeom prst="rect">
            <a:avLst/>
          </a:prstGeom>
        </p:spPr>
      </p:pic>
      <p:sp>
        <p:nvSpPr>
          <p:cNvPr id="5" name="Segnaposto piè di pagina 4"/>
          <p:cNvSpPr>
            <a:spLocks noGrp="1"/>
          </p:cNvSpPr>
          <p:nvPr>
            <p:ph type="ftr" sz="quarter" idx="11"/>
          </p:nvPr>
        </p:nvSpPr>
        <p:spPr/>
        <p:txBody>
          <a:bodyPr/>
          <a:lstStyle/>
          <a:p>
            <a:r>
              <a:rPr lang="it-IT" smtClean="0">
                <a:solidFill>
                  <a:prstClr val="black">
                    <a:tint val="75000"/>
                  </a:prstClr>
                </a:solidFill>
              </a:rPr>
              <a:t>Antonella Ciriello</a:t>
            </a:r>
            <a:endParaRPr lang="it-IT">
              <a:solidFill>
                <a:prstClr val="black">
                  <a:tint val="75000"/>
                </a:prstClr>
              </a:solidFill>
            </a:endParaRPr>
          </a:p>
        </p:txBody>
      </p:sp>
    </p:spTree>
    <p:extLst>
      <p:ext uri="{BB962C8B-B14F-4D97-AF65-F5344CB8AC3E}">
        <p14:creationId xmlns:p14="http://schemas.microsoft.com/office/powerpoint/2010/main" val="225221610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dirty="0" smtClean="0"/>
              <a:t>Comunicazioni di cancelleria e decorrenza di termini</a:t>
            </a:r>
            <a:endParaRPr lang="it-IT" dirty="0"/>
          </a:p>
        </p:txBody>
      </p:sp>
      <p:sp>
        <p:nvSpPr>
          <p:cNvPr id="3" name="Segnaposto contenuto 2"/>
          <p:cNvSpPr>
            <a:spLocks noGrp="1"/>
          </p:cNvSpPr>
          <p:nvPr>
            <p:ph idx="1"/>
          </p:nvPr>
        </p:nvSpPr>
        <p:spPr/>
        <p:txBody>
          <a:bodyPr>
            <a:normAutofit fontScale="92500" lnSpcReduction="10000"/>
          </a:bodyPr>
          <a:lstStyle/>
          <a:p>
            <a:r>
              <a:rPr lang="it-IT" dirty="0" err="1">
                <a:hlinkClick r:id="rId3"/>
              </a:rPr>
              <a:t>App</a:t>
            </a:r>
            <a:r>
              <a:rPr lang="it-IT" dirty="0">
                <a:hlinkClick r:id="rId3"/>
              </a:rPr>
              <a:t>. Torino, </a:t>
            </a:r>
            <a:r>
              <a:rPr lang="it-IT" dirty="0" err="1">
                <a:hlinkClick r:id="rId3"/>
              </a:rPr>
              <a:t>sent</a:t>
            </a:r>
            <a:r>
              <a:rPr lang="it-IT" dirty="0">
                <a:hlinkClick r:id="rId3"/>
              </a:rPr>
              <a:t>. 26 febbraio 2014</a:t>
            </a:r>
            <a:r>
              <a:rPr lang="it-IT" dirty="0"/>
              <a:t> </a:t>
            </a:r>
            <a:br>
              <a:rPr lang="it-IT" dirty="0"/>
            </a:br>
            <a:r>
              <a:rPr lang="it-IT" dirty="0"/>
              <a:t>Appello - Termine lungo per l'impugnazione - Decorrenza - Data di deposito</a:t>
            </a:r>
          </a:p>
          <a:p>
            <a:r>
              <a:rPr lang="it-IT" dirty="0" err="1">
                <a:hlinkClick r:id="rId4"/>
              </a:rPr>
              <a:t>App</a:t>
            </a:r>
            <a:r>
              <a:rPr lang="it-IT" dirty="0">
                <a:hlinkClick r:id="rId4"/>
              </a:rPr>
              <a:t>. Milano, </a:t>
            </a:r>
            <a:r>
              <a:rPr lang="it-IT" dirty="0" err="1">
                <a:hlinkClick r:id="rId4"/>
              </a:rPr>
              <a:t>sent</a:t>
            </a:r>
            <a:r>
              <a:rPr lang="it-IT" dirty="0">
                <a:hlinkClick r:id="rId4"/>
              </a:rPr>
              <a:t>. 28 febbraio 2014 (est. Curcio)</a:t>
            </a:r>
            <a:r>
              <a:rPr lang="it-IT" dirty="0"/>
              <a:t/>
            </a:r>
            <a:br>
              <a:rPr lang="it-IT" dirty="0"/>
            </a:br>
            <a:r>
              <a:rPr lang="it-IT" dirty="0"/>
              <a:t>Reclamo ex art. 1, comma 58 l. n. 92/2012 - Termini - Decorrenza da comunicazione o da notificazione se anteriore - Comunicazione </a:t>
            </a:r>
            <a:r>
              <a:rPr lang="it-IT" dirty="0" smtClean="0"/>
              <a:t> </a:t>
            </a:r>
            <a:r>
              <a:rPr lang="it-IT" dirty="0"/>
              <a:t>telematica - Comunicazione del provvedimento integrale ex art. 45 </a:t>
            </a:r>
            <a:r>
              <a:rPr lang="it-IT" dirty="0" err="1"/>
              <a:t>disp</a:t>
            </a:r>
            <a:r>
              <a:rPr lang="it-IT" dirty="0"/>
              <a:t>. </a:t>
            </a:r>
            <a:r>
              <a:rPr lang="it-IT" dirty="0" err="1"/>
              <a:t>att</a:t>
            </a:r>
            <a:r>
              <a:rPr lang="it-IT" dirty="0"/>
              <a:t>. </a:t>
            </a:r>
            <a:r>
              <a:rPr lang="it-IT" dirty="0" err="1"/>
              <a:t>cpc</a:t>
            </a:r>
            <a:r>
              <a:rPr lang="it-IT" dirty="0"/>
              <a:t> - Mancanza - Applicazione del termine "lungo" ex art. 327 </a:t>
            </a:r>
            <a:r>
              <a:rPr lang="it-IT" dirty="0" err="1"/>
              <a:t>cpc</a:t>
            </a:r>
            <a:endParaRPr lang="it-IT" dirty="0"/>
          </a:p>
          <a:p>
            <a:endParaRPr lang="it-IT" dirty="0"/>
          </a:p>
        </p:txBody>
      </p:sp>
      <p:pic>
        <p:nvPicPr>
          <p:cNvPr id="6146" name="Picture 2" descr="C:\Users\Antonella\AppData\Local\Microsoft\Windows\Temporary Internet Files\Content.IE5\ICWHW7I2\durata-minima[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65650" y="3422650"/>
            <a:ext cx="12700" cy="12700"/>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C:\Users\Antonella\AppData\Local\Microsoft\Windows\Temporary Internet Files\Content.IE5\ICWHW7I2\durata-minima[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65650" y="3422650"/>
            <a:ext cx="12700" cy="1270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C:\Users\Antonella\AppData\Local\Microsoft\Windows\Temporary Internet Files\Content.IE5\ICWHW7I2\durata-minima[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65650" y="3422650"/>
            <a:ext cx="12700" cy="12700"/>
          </a:xfrm>
          <a:prstGeom prst="rect">
            <a:avLst/>
          </a:prstGeom>
          <a:noFill/>
          <a:extLst>
            <a:ext uri="{909E8E84-426E-40DD-AFC4-6F175D3DCCD1}">
              <a14:hiddenFill xmlns:a14="http://schemas.microsoft.com/office/drawing/2010/main">
                <a:solidFill>
                  <a:srgbClr val="FFFFFF"/>
                </a:solidFill>
              </a14:hiddenFill>
            </a:ext>
          </a:extLst>
        </p:spPr>
      </p:pic>
      <p:pic>
        <p:nvPicPr>
          <p:cNvPr id="6149" name="Picture 5" descr="C:\Users\Antonella\AppData\Local\Microsoft\Windows\Temporary Internet Files\Content.IE5\ICWHW7I2\durata-minima[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65650" y="3422650"/>
            <a:ext cx="12700" cy="12700"/>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C:\Users\Antonella\AppData\Local\Microsoft\Windows\Temporary Internet Files\Content.IE5\ICWHW7I2\durata-minima[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65650" y="3422650"/>
            <a:ext cx="12700" cy="12700"/>
          </a:xfrm>
          <a:prstGeom prst="rect">
            <a:avLst/>
          </a:prstGeom>
          <a:noFill/>
          <a:extLst>
            <a:ext uri="{909E8E84-426E-40DD-AFC4-6F175D3DCCD1}">
              <a14:hiddenFill xmlns:a14="http://schemas.microsoft.com/office/drawing/2010/main">
                <a:solidFill>
                  <a:srgbClr val="FFFFFF"/>
                </a:solidFill>
              </a14:hiddenFill>
            </a:ext>
          </a:extLst>
        </p:spPr>
      </p:pic>
      <p:pic>
        <p:nvPicPr>
          <p:cNvPr id="4" name="Immagin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40352" y="692696"/>
            <a:ext cx="752475" cy="1000125"/>
          </a:xfrm>
          <a:prstGeom prst="rect">
            <a:avLst/>
          </a:prstGeom>
        </p:spPr>
      </p:pic>
      <p:sp>
        <p:nvSpPr>
          <p:cNvPr id="5" name="Segnaposto piè di pagina 4"/>
          <p:cNvSpPr>
            <a:spLocks noGrp="1"/>
          </p:cNvSpPr>
          <p:nvPr>
            <p:ph type="ftr" sz="quarter" idx="11"/>
          </p:nvPr>
        </p:nvSpPr>
        <p:spPr/>
        <p:txBody>
          <a:bodyPr/>
          <a:lstStyle/>
          <a:p>
            <a:r>
              <a:rPr lang="it-IT" smtClean="0">
                <a:solidFill>
                  <a:prstClr val="black">
                    <a:tint val="75000"/>
                  </a:prstClr>
                </a:solidFill>
              </a:rPr>
              <a:t>Antonella Ciriello</a:t>
            </a:r>
            <a:endParaRPr lang="it-IT">
              <a:solidFill>
                <a:prstClr val="black">
                  <a:tint val="75000"/>
                </a:prstClr>
              </a:solidFill>
            </a:endParaRPr>
          </a:p>
        </p:txBody>
      </p:sp>
    </p:spTree>
    <p:extLst>
      <p:ext uri="{BB962C8B-B14F-4D97-AF65-F5344CB8AC3E}">
        <p14:creationId xmlns:p14="http://schemas.microsoft.com/office/powerpoint/2010/main" val="102253137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NULLITA’ O INESISTENZA</a:t>
            </a:r>
            <a:endParaRPr lang="it-IT" dirty="0"/>
          </a:p>
        </p:txBody>
      </p:sp>
      <p:sp>
        <p:nvSpPr>
          <p:cNvPr id="3" name="Segnaposto contenuto 2"/>
          <p:cNvSpPr>
            <a:spLocks noGrp="1"/>
          </p:cNvSpPr>
          <p:nvPr>
            <p:ph idx="1"/>
          </p:nvPr>
        </p:nvSpPr>
        <p:spPr/>
        <p:txBody>
          <a:bodyPr>
            <a:normAutofit fontScale="70000" lnSpcReduction="20000"/>
          </a:bodyPr>
          <a:lstStyle/>
          <a:p>
            <a:r>
              <a:rPr lang="it-IT" dirty="0"/>
              <a:t>Come più volte evidenziato, la legge 53/1994 sanziona con la nullità la violazione delle sue prescrizioni.</a:t>
            </a:r>
            <a:endParaRPr lang="it-IT" b="1" dirty="0"/>
          </a:p>
          <a:p>
            <a:r>
              <a:rPr lang="it-IT" dirty="0"/>
              <a:t>Nella giurisprudenza del Supremo Collegio è consolidato il principio, quanto alla notifica cartacea dell’avvocato, che qualsiasi violazione delle prescrizioni (ivi compresa la mancanza dei presupposti soggettivi od oggettivi per l'esercizio del potere </a:t>
            </a:r>
            <a:r>
              <a:rPr lang="it-IT" dirty="0" err="1"/>
              <a:t>notificatorio</a:t>
            </a:r>
            <a:r>
              <a:rPr lang="it-IT" dirty="0"/>
              <a:t>) si traduce in vizio di nullità - e non di inesistenza - della notifica, come tale suscettibile di sanatoria in conformità del generale principio del raggiungimento dello scopo dell’atto ex art. 156 co3 </a:t>
            </a:r>
            <a:r>
              <a:rPr lang="it-IT" dirty="0" err="1"/>
              <a:t>c.p.c</a:t>
            </a:r>
            <a:r>
              <a:rPr lang="it-IT" dirty="0"/>
              <a:t> (cfr. Corte </a:t>
            </a:r>
            <a:r>
              <a:rPr lang="it-IT" dirty="0" err="1"/>
              <a:t>Cass</a:t>
            </a:r>
            <a:r>
              <a:rPr lang="it-IT" dirty="0"/>
              <a:t>., Sez. U, Sentenza n. 1242 del 01/12/2000; id. Sez. 3, Sentenza n. 8592 del 22/06/2001; id. Sez. 5, Sentenza n. 15081 del 05/08/2004; id. Sez. 6 - 3, Sentenza n. 5096 del 28/02/2013, in motivazione, </a:t>
            </a:r>
            <a:r>
              <a:rPr lang="it-IT" dirty="0" err="1"/>
              <a:t>Cass</a:t>
            </a:r>
            <a:r>
              <a:rPr lang="it-IT" dirty="0"/>
              <a:t>. 20243/2015 che precisa come eventuali vizi di invalidità del procedimento </a:t>
            </a:r>
            <a:r>
              <a:rPr lang="it-IT" dirty="0" err="1"/>
              <a:t>notificatorio</a:t>
            </a:r>
            <a:r>
              <a:rPr lang="it-IT" dirty="0"/>
              <a:t> risultano, comunque, sanati </a:t>
            </a:r>
            <a:r>
              <a:rPr lang="it-IT" i="1" dirty="0"/>
              <a:t>ex</a:t>
            </a:r>
            <a:r>
              <a:rPr lang="it-IT" dirty="0"/>
              <a:t> art. 156, co. 3, </a:t>
            </a:r>
            <a:r>
              <a:rPr lang="it-IT" dirty="0" err="1"/>
              <a:t>c.p.c.</a:t>
            </a:r>
            <a:r>
              <a:rPr lang="it-IT" dirty="0"/>
              <a:t>, con effetto "ex </a:t>
            </a:r>
            <a:r>
              <a:rPr lang="it-IT" dirty="0" err="1"/>
              <a:t>tunc</a:t>
            </a:r>
            <a:r>
              <a:rPr lang="it-IT" dirty="0"/>
              <a:t>",dalla avvenuta costituzione in giudizio di tutti gli intimati).</a:t>
            </a:r>
            <a:endParaRPr lang="it-IT" b="1" dirty="0"/>
          </a:p>
          <a:p>
            <a:endParaRPr lang="it-IT" dirty="0"/>
          </a:p>
        </p:txBody>
      </p:sp>
      <p:sp>
        <p:nvSpPr>
          <p:cNvPr id="4" name="Segnaposto piè di pagina 3"/>
          <p:cNvSpPr>
            <a:spLocks noGrp="1"/>
          </p:cNvSpPr>
          <p:nvPr>
            <p:ph type="ftr" sz="quarter" idx="11"/>
          </p:nvPr>
        </p:nvSpPr>
        <p:spPr/>
        <p:txBody>
          <a:bodyPr/>
          <a:lstStyle/>
          <a:p>
            <a:r>
              <a:rPr lang="it-IT" smtClean="0">
                <a:solidFill>
                  <a:prstClr val="black">
                    <a:tint val="75000"/>
                  </a:prstClr>
                </a:solidFill>
              </a:rPr>
              <a:t>Antonella Ciriello</a:t>
            </a:r>
            <a:endParaRPr lang="it-IT">
              <a:solidFill>
                <a:prstClr val="black">
                  <a:tint val="75000"/>
                </a:prstClr>
              </a:solidFill>
            </a:endParaRPr>
          </a:p>
        </p:txBody>
      </p:sp>
    </p:spTree>
    <p:extLst>
      <p:ext uri="{BB962C8B-B14F-4D97-AF65-F5344CB8AC3E}">
        <p14:creationId xmlns:p14="http://schemas.microsoft.com/office/powerpoint/2010/main" val="29093757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dirty="0" smtClean="0"/>
              <a:t>LE QUESTIONI INTERPRETATIVE SUL TAPPETO…</a:t>
            </a:r>
            <a:endParaRPr lang="it-IT" dirty="0"/>
          </a:p>
        </p:txBody>
      </p:sp>
      <p:sp>
        <p:nvSpPr>
          <p:cNvPr id="3" name="Segnaposto contenuto 2"/>
          <p:cNvSpPr>
            <a:spLocks noGrp="1"/>
          </p:cNvSpPr>
          <p:nvPr>
            <p:ph idx="1"/>
          </p:nvPr>
        </p:nvSpPr>
        <p:spPr/>
        <p:txBody>
          <a:bodyPr>
            <a:normAutofit/>
          </a:bodyPr>
          <a:lstStyle/>
          <a:p>
            <a:r>
              <a:rPr lang="it-IT" dirty="0"/>
              <a:t>INDIVIDUARE GLI ATTI ENDOPROCESSUALI, </a:t>
            </a:r>
            <a:r>
              <a:rPr lang="it-IT" dirty="0" smtClean="0"/>
              <a:t>OSSIA </a:t>
            </a:r>
            <a:r>
              <a:rPr lang="it-IT" dirty="0"/>
              <a:t>OBBLIGATORIAMENTE </a:t>
            </a:r>
            <a:r>
              <a:rPr lang="it-IT" dirty="0" smtClean="0"/>
              <a:t>TELEMATICI, nei casi dubbi  (vedi prima uscita, per l’elenco )</a:t>
            </a:r>
          </a:p>
          <a:p>
            <a:r>
              <a:rPr lang="it-IT" dirty="0" smtClean="0"/>
              <a:t>E STABILIRE LE CONSEGUENZE DELLA VIOLAZIONE IN CASO DI ERRORE</a:t>
            </a:r>
          </a:p>
          <a:p>
            <a:pPr marL="0" indent="0">
              <a:buNone/>
            </a:pPr>
            <a:r>
              <a:rPr lang="it-IT" dirty="0" smtClean="0"/>
              <a:t>TRA INAMMISSIBILITA’ ..</a:t>
            </a:r>
          </a:p>
          <a:p>
            <a:pPr marL="0" indent="0">
              <a:buNone/>
            </a:pPr>
            <a:r>
              <a:rPr lang="it-IT" dirty="0" smtClean="0"/>
              <a:t>E SANATORIA ..</a:t>
            </a:r>
          </a:p>
          <a:p>
            <a:pPr marL="0" indent="0">
              <a:buNone/>
            </a:pPr>
            <a:endParaRPr lang="it-IT" dirty="0"/>
          </a:p>
        </p:txBody>
      </p:sp>
      <p:pic>
        <p:nvPicPr>
          <p:cNvPr id="2050" name="Picture 2" descr="C:\Users\Antonella\AppData\Local\Microsoft\Windows\Temporary Internet Files\Content.IE5\K8CY8L4Y\ghigliottina[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92280" y="4213752"/>
            <a:ext cx="1732532" cy="1541629"/>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Antonella\AppData\Local\Microsoft\Windows\Temporary Internet Files\Content.IE5\EKEGMNC9\computer_800_800[1].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39952" y="4985745"/>
            <a:ext cx="1865784" cy="1539272"/>
          </a:xfrm>
          <a:prstGeom prst="rect">
            <a:avLst/>
          </a:prstGeom>
          <a:noFill/>
          <a:extLst>
            <a:ext uri="{909E8E84-426E-40DD-AFC4-6F175D3DCCD1}">
              <a14:hiddenFill xmlns:a14="http://schemas.microsoft.com/office/drawing/2010/main">
                <a:solidFill>
                  <a:srgbClr val="FFFFFF"/>
                </a:solidFill>
              </a14:hiddenFill>
            </a:ext>
          </a:extLst>
        </p:spPr>
      </p:pic>
      <p:sp>
        <p:nvSpPr>
          <p:cNvPr id="4" name="Segnaposto piè di pagina 3"/>
          <p:cNvSpPr>
            <a:spLocks noGrp="1"/>
          </p:cNvSpPr>
          <p:nvPr>
            <p:ph type="ftr" sz="quarter" idx="11"/>
          </p:nvPr>
        </p:nvSpPr>
        <p:spPr/>
        <p:txBody>
          <a:bodyPr/>
          <a:lstStyle/>
          <a:p>
            <a:r>
              <a:rPr lang="it-IT" smtClean="0">
                <a:solidFill>
                  <a:prstClr val="black">
                    <a:tint val="75000"/>
                  </a:prstClr>
                </a:solidFill>
              </a:rPr>
              <a:t>Antonella Ciriello</a:t>
            </a:r>
            <a:endParaRPr lang="it-IT">
              <a:solidFill>
                <a:prstClr val="black">
                  <a:tint val="75000"/>
                </a:prstClr>
              </a:solidFill>
            </a:endParaRPr>
          </a:p>
        </p:txBody>
      </p:sp>
    </p:spTree>
    <p:extLst>
      <p:ext uri="{BB962C8B-B14F-4D97-AF65-F5344CB8AC3E}">
        <p14:creationId xmlns:p14="http://schemas.microsoft.com/office/powerpoint/2010/main" val="20567729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r>
              <a:rPr lang="it-IT" sz="3200" dirty="0" smtClean="0"/>
              <a:t>SULLE NOTIFICHE TELEMATICHE</a:t>
            </a:r>
            <a:br>
              <a:rPr lang="it-IT" sz="3200" dirty="0" smtClean="0"/>
            </a:br>
            <a:r>
              <a:rPr lang="it-IT" sz="3200" dirty="0" smtClean="0"/>
              <a:t>NULLITA’ O INESISTENZA? PREVALE LA NULLITA’ </a:t>
            </a:r>
            <a:endParaRPr lang="it-IT" sz="3200" dirty="0"/>
          </a:p>
        </p:txBody>
      </p:sp>
      <p:sp>
        <p:nvSpPr>
          <p:cNvPr id="3" name="Segnaposto contenuto 2"/>
          <p:cNvSpPr>
            <a:spLocks noGrp="1"/>
          </p:cNvSpPr>
          <p:nvPr>
            <p:ph idx="1"/>
          </p:nvPr>
        </p:nvSpPr>
        <p:spPr/>
        <p:txBody>
          <a:bodyPr>
            <a:normAutofit fontScale="55000" lnSpcReduction="20000"/>
          </a:bodyPr>
          <a:lstStyle/>
          <a:p>
            <a:r>
              <a:rPr lang="it-IT" dirty="0"/>
              <a:t>Tale giurisprudenza, formatasi in relazione alle notifiche cartacee dell’avvocato, sembra  ribadita dalla Corte anche nel caso di notifiche telematiche (cfr. </a:t>
            </a:r>
            <a:r>
              <a:rPr lang="it-IT" dirty="0" err="1"/>
              <a:t>Cass</a:t>
            </a:r>
            <a:r>
              <a:rPr lang="it-IT" dirty="0"/>
              <a:t>.  21086  del 2015 nonché la discussa </a:t>
            </a:r>
            <a:r>
              <a:rPr lang="it-IT" dirty="0" err="1"/>
              <a:t>Cass</a:t>
            </a:r>
            <a:r>
              <a:rPr lang="it-IT" dirty="0"/>
              <a:t>. 14368/2015 che, pure predicando la nullità di tutte le notifiche telematiche anteriormente alla data del 15 maggio 2014, ossia all’entrata in vigore delle specifiche tecniche del 16 aprile 2014 cui rinvia l’art. 18 del dm 44/2011, esclude l’inesistenza e ritiene giustificato, in astratto, in mancanza di costituzione del convenuto, un ordine di rinnovo della notificazione).</a:t>
            </a:r>
            <a:endParaRPr lang="it-IT" b="1" dirty="0"/>
          </a:p>
          <a:p>
            <a:r>
              <a:rPr lang="it-IT" dirty="0"/>
              <a:t>Parrebbe, tuttavia, formulare una diversa interpretazione rispetto al citato generale orientamento </a:t>
            </a:r>
            <a:r>
              <a:rPr lang="it-IT" dirty="0" err="1" smtClean="0"/>
              <a:t>Cass</a:t>
            </a:r>
            <a:r>
              <a:rPr lang="it-IT" dirty="0"/>
              <a:t>.</a:t>
            </a:r>
            <a:r>
              <a:rPr lang="it-IT" b="1" dirty="0"/>
              <a:t> </a:t>
            </a:r>
            <a:r>
              <a:rPr lang="it-IT" dirty="0"/>
              <a:t>07/10/2015 n. 20072 quando ricollega alla mancata produzione della ricevuta di avvenuta consegna, in caso di mancata costituzione in giudizio dell’intimato, la fattispecie della inesistenza piuttosto che della nullità al fine di escludere la possibilità per il Supremo Collegio di disporne </a:t>
            </a:r>
            <a:r>
              <a:rPr lang="it-IT" i="1" dirty="0"/>
              <a:t>il rinnovo ai sensi dell'art. 291 cod. </a:t>
            </a:r>
            <a:r>
              <a:rPr lang="it-IT" i="1" dirty="0" err="1"/>
              <a:t>proc</a:t>
            </a:r>
            <a:r>
              <a:rPr lang="it-IT" i="1" dirty="0"/>
              <a:t>. civ., in quanto la sanatoria ivi prevista è consentita nella sola ipotesi di notificazione esistente, sebbene affetta da nullità (così sull'ultima affermazione ex </a:t>
            </a:r>
            <a:r>
              <a:rPr lang="it-IT" i="1" dirty="0" err="1"/>
              <a:t>multis</a:t>
            </a:r>
            <a:r>
              <a:rPr lang="it-IT" i="1" dirty="0"/>
              <a:t> </a:t>
            </a:r>
            <a:r>
              <a:rPr lang="it-IT" i="1" dirty="0" err="1"/>
              <a:t>Cass</a:t>
            </a:r>
            <a:r>
              <a:rPr lang="it-IT" i="1" dirty="0"/>
              <a:t>. n. 3303 del 1994, </a:t>
            </a:r>
            <a:r>
              <a:rPr lang="it-IT" i="1" dirty="0" err="1"/>
              <a:t>Cass</a:t>
            </a:r>
            <a:r>
              <a:rPr lang="it-IT" i="1" dirty="0"/>
              <a:t>. n. 8287 del 2002, </a:t>
            </a:r>
            <a:r>
              <a:rPr lang="it-IT" i="1" dirty="0" err="1"/>
              <a:t>Cass</a:t>
            </a:r>
            <a:r>
              <a:rPr lang="it-IT" i="1" dirty="0"/>
              <a:t>. Sez. U., n. 20604 del 2008).</a:t>
            </a:r>
            <a:endParaRPr lang="it-IT" b="1" dirty="0"/>
          </a:p>
          <a:p>
            <a:r>
              <a:rPr lang="it-IT" b="1" dirty="0"/>
              <a:t> </a:t>
            </a:r>
          </a:p>
          <a:p>
            <a:endParaRPr lang="it-IT" dirty="0"/>
          </a:p>
        </p:txBody>
      </p:sp>
      <p:sp>
        <p:nvSpPr>
          <p:cNvPr id="4" name="Segnaposto piè di pagina 3"/>
          <p:cNvSpPr>
            <a:spLocks noGrp="1"/>
          </p:cNvSpPr>
          <p:nvPr>
            <p:ph type="ftr" sz="quarter" idx="11"/>
          </p:nvPr>
        </p:nvSpPr>
        <p:spPr/>
        <p:txBody>
          <a:bodyPr/>
          <a:lstStyle/>
          <a:p>
            <a:r>
              <a:rPr lang="it-IT" smtClean="0">
                <a:solidFill>
                  <a:prstClr val="black">
                    <a:tint val="75000"/>
                  </a:prstClr>
                </a:solidFill>
              </a:rPr>
              <a:t>Antonella Ciriello</a:t>
            </a:r>
            <a:endParaRPr lang="it-IT">
              <a:solidFill>
                <a:prstClr val="black">
                  <a:tint val="75000"/>
                </a:prstClr>
              </a:solidFill>
            </a:endParaRPr>
          </a:p>
        </p:txBody>
      </p:sp>
    </p:spTree>
    <p:extLst>
      <p:ext uri="{BB962C8B-B14F-4D97-AF65-F5344CB8AC3E}">
        <p14:creationId xmlns:p14="http://schemas.microsoft.com/office/powerpoint/2010/main" val="40098709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Appendice del 22 novembre 2015</a:t>
            </a:r>
            <a:endParaRPr lang="it-IT" dirty="0"/>
          </a:p>
        </p:txBody>
      </p:sp>
      <p:sp>
        <p:nvSpPr>
          <p:cNvPr id="3" name="Segnaposto contenuto 2"/>
          <p:cNvSpPr>
            <a:spLocks noGrp="1"/>
          </p:cNvSpPr>
          <p:nvPr>
            <p:ph idx="1"/>
          </p:nvPr>
        </p:nvSpPr>
        <p:spPr/>
        <p:txBody>
          <a:bodyPr/>
          <a:lstStyle/>
          <a:p>
            <a:r>
              <a:rPr lang="it-IT" dirty="0" smtClean="0"/>
              <a:t>Sul seguente link</a:t>
            </a:r>
          </a:p>
          <a:p>
            <a:r>
              <a:rPr lang="it-IT" dirty="0">
                <a:hlinkClick r:id="rId2"/>
              </a:rPr>
              <a:t>https://</a:t>
            </a:r>
            <a:r>
              <a:rPr lang="it-IT" dirty="0" smtClean="0">
                <a:hlinkClick r:id="rId2"/>
              </a:rPr>
              <a:t>avvocatotelematico.files.wordpress.com/2015/11/le-notifiche-telematiche-eseguite-dagli-avvocati-ciriello-lupi.pdf</a:t>
            </a:r>
            <a:endParaRPr lang="it-IT" dirty="0" smtClean="0"/>
          </a:p>
          <a:p>
            <a:r>
              <a:rPr lang="it-IT" dirty="0" smtClean="0"/>
              <a:t>È disponibile per il download il lavoro sulle notifiche telematiche che ho scritto </a:t>
            </a:r>
            <a:r>
              <a:rPr lang="it-IT" smtClean="0"/>
              <a:t>con Pietro Lupi.</a:t>
            </a:r>
            <a:endParaRPr lang="it-IT" dirty="0" smtClean="0"/>
          </a:p>
          <a:p>
            <a:endParaRPr lang="it-IT" dirty="0"/>
          </a:p>
        </p:txBody>
      </p:sp>
      <p:sp>
        <p:nvSpPr>
          <p:cNvPr id="4" name="Segnaposto piè di pagina 3"/>
          <p:cNvSpPr>
            <a:spLocks noGrp="1"/>
          </p:cNvSpPr>
          <p:nvPr>
            <p:ph type="ftr" sz="quarter" idx="11"/>
          </p:nvPr>
        </p:nvSpPr>
        <p:spPr/>
        <p:txBody>
          <a:bodyPr/>
          <a:lstStyle/>
          <a:p>
            <a:r>
              <a:rPr lang="it-IT" smtClean="0">
                <a:solidFill>
                  <a:prstClr val="black">
                    <a:tint val="75000"/>
                  </a:prstClr>
                </a:solidFill>
              </a:rPr>
              <a:t>Antonella Ciriello</a:t>
            </a:r>
            <a:endParaRPr lang="it-IT">
              <a:solidFill>
                <a:prstClr val="black">
                  <a:tint val="75000"/>
                </a:prstClr>
              </a:solidFill>
            </a:endParaRPr>
          </a:p>
        </p:txBody>
      </p:sp>
    </p:spTree>
    <p:extLst>
      <p:ext uri="{BB962C8B-B14F-4D97-AF65-F5344CB8AC3E}">
        <p14:creationId xmlns:p14="http://schemas.microsoft.com/office/powerpoint/2010/main" val="12684363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IN PARTICOLARE</a:t>
            </a:r>
            <a:endParaRPr lang="it-IT"/>
          </a:p>
        </p:txBody>
      </p:sp>
      <p:sp>
        <p:nvSpPr>
          <p:cNvPr id="3" name="Segnaposto contenuto 2"/>
          <p:cNvSpPr>
            <a:spLocks noGrp="1"/>
          </p:cNvSpPr>
          <p:nvPr>
            <p:ph idx="1"/>
          </p:nvPr>
        </p:nvSpPr>
        <p:spPr/>
        <p:txBody>
          <a:bodyPr>
            <a:normAutofit lnSpcReduction="10000"/>
          </a:bodyPr>
          <a:lstStyle/>
          <a:p>
            <a:r>
              <a:rPr lang="it-IT" dirty="0"/>
              <a:t>STABILIRE LE CONSEGUENZE DELLA </a:t>
            </a:r>
            <a:r>
              <a:rPr lang="it-IT" b="1" dirty="0">
                <a:solidFill>
                  <a:srgbClr val="FF0000"/>
                </a:solidFill>
              </a:rPr>
              <a:t>VIOLAZIONE DI FORMA </a:t>
            </a:r>
            <a:r>
              <a:rPr lang="it-IT" dirty="0"/>
              <a:t>(ES. INVIO TELEMATICO DI ATTO NON OBBLIGATORIAMENTE TALE, IN ASSENZA DEL PROVVEDIMENTO AUTORIZZATIVO AI SENSI DELL’ART. </a:t>
            </a:r>
            <a:r>
              <a:rPr lang="it-IT" b="1" dirty="0">
                <a:solidFill>
                  <a:srgbClr val="FF0000"/>
                </a:solidFill>
              </a:rPr>
              <a:t>35 DELLE R.T</a:t>
            </a:r>
            <a:r>
              <a:rPr lang="it-IT" dirty="0"/>
              <a:t>.)</a:t>
            </a:r>
          </a:p>
          <a:p>
            <a:r>
              <a:rPr lang="it-IT" dirty="0"/>
              <a:t>O </a:t>
            </a:r>
            <a:r>
              <a:rPr lang="it-IT" b="1" dirty="0">
                <a:solidFill>
                  <a:srgbClr val="FF0000"/>
                </a:solidFill>
              </a:rPr>
              <a:t>DI FORMATO </a:t>
            </a:r>
            <a:r>
              <a:rPr lang="it-IT" dirty="0"/>
              <a:t>(INVIO TELEMATICO DI ATTO NON NATIVO DIGITALE , </a:t>
            </a:r>
            <a:r>
              <a:rPr lang="it-IT" b="1" dirty="0">
                <a:solidFill>
                  <a:srgbClr val="FF0000"/>
                </a:solidFill>
              </a:rPr>
              <a:t>ART. 12 SPECIFICHE TECNICHE)</a:t>
            </a:r>
          </a:p>
          <a:p>
            <a:pPr marL="0" indent="0">
              <a:buNone/>
            </a:pPr>
            <a:endParaRPr lang="it-IT" dirty="0"/>
          </a:p>
          <a:p>
            <a:endParaRPr lang="it-IT" dirty="0"/>
          </a:p>
        </p:txBody>
      </p:sp>
      <p:pic>
        <p:nvPicPr>
          <p:cNvPr id="3074" name="Picture 2" descr="C:\Users\Antonella\AppData\Local\Microsoft\Windows\Temporary Internet Files\Content.IE5\3NDBFNAQ\PageSizes[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7164288" y="476672"/>
            <a:ext cx="1317825" cy="784106"/>
          </a:xfrm>
          <a:prstGeom prst="rect">
            <a:avLst/>
          </a:prstGeom>
          <a:noFill/>
          <a:extLst>
            <a:ext uri="{909E8E84-426E-40DD-AFC4-6F175D3DCCD1}">
              <a14:hiddenFill xmlns:a14="http://schemas.microsoft.com/office/drawing/2010/main">
                <a:solidFill>
                  <a:srgbClr val="FFFFFF"/>
                </a:solidFill>
              </a14:hiddenFill>
            </a:ext>
          </a:extLst>
        </p:spPr>
      </p:pic>
      <p:sp>
        <p:nvSpPr>
          <p:cNvPr id="4" name="Segnaposto piè di pagina 3"/>
          <p:cNvSpPr>
            <a:spLocks noGrp="1"/>
          </p:cNvSpPr>
          <p:nvPr>
            <p:ph type="ftr" sz="quarter" idx="11"/>
          </p:nvPr>
        </p:nvSpPr>
        <p:spPr/>
        <p:txBody>
          <a:bodyPr/>
          <a:lstStyle/>
          <a:p>
            <a:r>
              <a:rPr lang="it-IT" smtClean="0">
                <a:solidFill>
                  <a:prstClr val="black">
                    <a:tint val="75000"/>
                  </a:prstClr>
                </a:solidFill>
              </a:rPr>
              <a:t>Antonella Ciriello</a:t>
            </a:r>
            <a:endParaRPr lang="it-IT">
              <a:solidFill>
                <a:prstClr val="black">
                  <a:tint val="75000"/>
                </a:prstClr>
              </a:solidFill>
            </a:endParaRPr>
          </a:p>
        </p:txBody>
      </p:sp>
    </p:spTree>
    <p:extLst>
      <p:ext uri="{BB962C8B-B14F-4D97-AF65-F5344CB8AC3E}">
        <p14:creationId xmlns:p14="http://schemas.microsoft.com/office/powerpoint/2010/main" val="35171916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dirty="0" smtClean="0"/>
              <a:t>SULLO SFONDO….</a:t>
            </a:r>
            <a:br>
              <a:rPr lang="it-IT" dirty="0" smtClean="0"/>
            </a:br>
            <a:r>
              <a:rPr lang="it-IT" dirty="0" smtClean="0"/>
              <a:t>creano problemi…</a:t>
            </a:r>
            <a:endParaRPr lang="it-IT" dirty="0"/>
          </a:p>
        </p:txBody>
      </p:sp>
      <p:sp>
        <p:nvSpPr>
          <p:cNvPr id="3" name="Segnaposto contenuto 2"/>
          <p:cNvSpPr>
            <a:spLocks noGrp="1"/>
          </p:cNvSpPr>
          <p:nvPr>
            <p:ph idx="1"/>
          </p:nvPr>
        </p:nvSpPr>
        <p:spPr/>
        <p:txBody>
          <a:bodyPr>
            <a:normAutofit fontScale="92500"/>
          </a:bodyPr>
          <a:lstStyle/>
          <a:p>
            <a:r>
              <a:rPr lang="it-IT" dirty="0" smtClean="0"/>
              <a:t>Il fiorire di regole protocollari e prassi difformi che credano disorientamento tra gli operatori</a:t>
            </a:r>
          </a:p>
          <a:p>
            <a:r>
              <a:rPr lang="it-IT" sz="1900" dirty="0" smtClean="0"/>
              <a:t>(v. elenco  e link dei numerosissimi protocolli </a:t>
            </a:r>
            <a:r>
              <a:rPr lang="it-IT" sz="1900" dirty="0"/>
              <a:t>su </a:t>
            </a:r>
            <a:r>
              <a:rPr lang="it-IT" sz="1900" dirty="0">
                <a:hlinkClick r:id="rId3"/>
              </a:rPr>
              <a:t>http://</a:t>
            </a:r>
            <a:r>
              <a:rPr lang="it-IT" sz="1900" dirty="0" smtClean="0">
                <a:hlinkClick r:id="rId3"/>
              </a:rPr>
              <a:t>www.processociviletelematico.it/circolari-e-protocolli/22-protocolli-e-prassi-dal-territorio.html</a:t>
            </a:r>
            <a:r>
              <a:rPr lang="it-IT" sz="1900" dirty="0" smtClean="0"/>
              <a:t>)</a:t>
            </a:r>
          </a:p>
          <a:p>
            <a:r>
              <a:rPr lang="it-IT" dirty="0" smtClean="0"/>
              <a:t>Il sovrapporsi </a:t>
            </a:r>
            <a:r>
              <a:rPr lang="it-IT" dirty="0"/>
              <a:t>di provvedimenti organizzativi con quelli propriamente processuali</a:t>
            </a:r>
          </a:p>
          <a:p>
            <a:r>
              <a:rPr lang="it-IT" dirty="0" smtClean="0"/>
              <a:t>La difficile esegesi delle  relazioni, tra gerarchia e specialità, tra norme di rango diverso e, in particolare, del ruolo delle </a:t>
            </a:r>
            <a:r>
              <a:rPr lang="it-IT" b="1" dirty="0"/>
              <a:t>norme </a:t>
            </a:r>
            <a:r>
              <a:rPr lang="it-IT" b="1" dirty="0" smtClean="0"/>
              <a:t>tecniche</a:t>
            </a:r>
            <a:endParaRPr lang="it-IT" dirty="0" smtClean="0"/>
          </a:p>
        </p:txBody>
      </p:sp>
      <p:pic>
        <p:nvPicPr>
          <p:cNvPr id="4" name="Immagin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7240" y="476672"/>
            <a:ext cx="1828800" cy="542925"/>
          </a:xfrm>
          <a:prstGeom prst="rect">
            <a:avLst/>
          </a:prstGeom>
        </p:spPr>
      </p:pic>
      <p:pic>
        <p:nvPicPr>
          <p:cNvPr id="5" name="Immagin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272" y="476672"/>
            <a:ext cx="1409700" cy="809625"/>
          </a:xfrm>
          <a:prstGeom prst="rect">
            <a:avLst/>
          </a:prstGeom>
        </p:spPr>
      </p:pic>
      <p:sp>
        <p:nvSpPr>
          <p:cNvPr id="6" name="Segnaposto piè di pagina 5"/>
          <p:cNvSpPr>
            <a:spLocks noGrp="1"/>
          </p:cNvSpPr>
          <p:nvPr>
            <p:ph type="ftr" sz="quarter" idx="11"/>
          </p:nvPr>
        </p:nvSpPr>
        <p:spPr/>
        <p:txBody>
          <a:bodyPr/>
          <a:lstStyle/>
          <a:p>
            <a:r>
              <a:rPr lang="it-IT" smtClean="0">
                <a:solidFill>
                  <a:prstClr val="black">
                    <a:tint val="75000"/>
                  </a:prstClr>
                </a:solidFill>
              </a:rPr>
              <a:t>Antonella Ciriello</a:t>
            </a:r>
            <a:endParaRPr lang="it-IT">
              <a:solidFill>
                <a:prstClr val="black">
                  <a:tint val="75000"/>
                </a:prstClr>
              </a:solidFill>
            </a:endParaRPr>
          </a:p>
        </p:txBody>
      </p:sp>
    </p:spTree>
    <p:extLst>
      <p:ext uri="{BB962C8B-B14F-4D97-AF65-F5344CB8AC3E}">
        <p14:creationId xmlns:p14="http://schemas.microsoft.com/office/powerpoint/2010/main" val="25712867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l"/>
            <a:r>
              <a:rPr lang="it-IT" dirty="0" smtClean="0"/>
              <a:t>Regola aurea del processo</a:t>
            </a:r>
            <a:endParaRPr lang="it-IT" dirty="0"/>
          </a:p>
        </p:txBody>
      </p:sp>
      <p:sp>
        <p:nvSpPr>
          <p:cNvPr id="3" name="Segnaposto contenuto 2"/>
          <p:cNvSpPr>
            <a:spLocks noGrp="1"/>
          </p:cNvSpPr>
          <p:nvPr>
            <p:ph idx="1"/>
          </p:nvPr>
        </p:nvSpPr>
        <p:spPr/>
        <p:txBody>
          <a:bodyPr>
            <a:normAutofit fontScale="92500" lnSpcReduction="20000"/>
          </a:bodyPr>
          <a:lstStyle/>
          <a:p>
            <a:r>
              <a:rPr lang="it-IT" b="1" dirty="0" smtClean="0">
                <a:solidFill>
                  <a:schemeClr val="tx2">
                    <a:lumMod val="75000"/>
                  </a:schemeClr>
                </a:solidFill>
              </a:rPr>
              <a:t>Principio di conservazione degli atti</a:t>
            </a:r>
          </a:p>
          <a:p>
            <a:r>
              <a:rPr lang="it-IT" b="1" dirty="0" smtClean="0">
                <a:solidFill>
                  <a:schemeClr val="tx2">
                    <a:lumMod val="75000"/>
                  </a:schemeClr>
                </a:solidFill>
              </a:rPr>
              <a:t>Ambizione del processo a pervenire ad una decisione nel merito (Chiovenda)</a:t>
            </a:r>
          </a:p>
          <a:p>
            <a:r>
              <a:rPr lang="it-IT" b="1" dirty="0" smtClean="0">
                <a:solidFill>
                  <a:schemeClr val="tx2">
                    <a:lumMod val="75000"/>
                  </a:schemeClr>
                </a:solidFill>
              </a:rPr>
              <a:t>Raggiungimento dello scopo</a:t>
            </a:r>
          </a:p>
          <a:p>
            <a:r>
              <a:rPr lang="it-IT" b="1" dirty="0" smtClean="0">
                <a:solidFill>
                  <a:schemeClr val="tx2">
                    <a:lumMod val="75000"/>
                  </a:schemeClr>
                </a:solidFill>
              </a:rPr>
              <a:t>Rispetto del contraddittorio</a:t>
            </a:r>
          </a:p>
          <a:p>
            <a:endParaRPr lang="it-IT" dirty="0">
              <a:solidFill>
                <a:srgbClr val="FF0000"/>
              </a:solidFill>
            </a:endParaRPr>
          </a:p>
          <a:p>
            <a:r>
              <a:rPr lang="it-IT" dirty="0" smtClean="0">
                <a:solidFill>
                  <a:srgbClr val="FF0000"/>
                </a:solidFill>
              </a:rPr>
              <a:t>La giurisprudenza prevalente  privilegia l’ interpretazione conservativa, consente  sanatoria, etc., nonostante permangano numerose oscillazioni che disorientano l’interprete</a:t>
            </a:r>
            <a:endParaRPr lang="it-IT" dirty="0"/>
          </a:p>
        </p:txBody>
      </p:sp>
      <p:pic>
        <p:nvPicPr>
          <p:cNvPr id="4" name="Immagin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36296" y="2685903"/>
            <a:ext cx="1561901" cy="1833536"/>
          </a:xfrm>
          <a:prstGeom prst="rect">
            <a:avLst/>
          </a:prstGeom>
        </p:spPr>
      </p:pic>
      <p:sp>
        <p:nvSpPr>
          <p:cNvPr id="6" name="Per 5"/>
          <p:cNvSpPr/>
          <p:nvPr/>
        </p:nvSpPr>
        <p:spPr>
          <a:xfrm>
            <a:off x="7668344" y="3068959"/>
            <a:ext cx="1296144" cy="1561159"/>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prstClr val="white"/>
              </a:solidFill>
            </a:endParaRPr>
          </a:p>
        </p:txBody>
      </p:sp>
      <p:pic>
        <p:nvPicPr>
          <p:cNvPr id="3074" name="Picture 2" descr="C:\Users\Antonella\AppData\Local\Microsoft\Windows\Temporary Internet Files\Content.IE5\YVARBM1F\lingotti_oro_fondo-magazine[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0392" y="116632"/>
            <a:ext cx="1675904" cy="1307205"/>
          </a:xfrm>
          <a:prstGeom prst="rect">
            <a:avLst/>
          </a:prstGeom>
          <a:noFill/>
          <a:extLst>
            <a:ext uri="{909E8E84-426E-40DD-AFC4-6F175D3DCCD1}">
              <a14:hiddenFill xmlns:a14="http://schemas.microsoft.com/office/drawing/2010/main">
                <a:solidFill>
                  <a:srgbClr val="FFFFFF"/>
                </a:solidFill>
              </a14:hiddenFill>
            </a:ext>
          </a:extLst>
        </p:spPr>
      </p:pic>
      <p:sp>
        <p:nvSpPr>
          <p:cNvPr id="5" name="Segnaposto piè di pagina 4"/>
          <p:cNvSpPr>
            <a:spLocks noGrp="1"/>
          </p:cNvSpPr>
          <p:nvPr>
            <p:ph type="ftr" sz="quarter" idx="11"/>
          </p:nvPr>
        </p:nvSpPr>
        <p:spPr/>
        <p:txBody>
          <a:bodyPr/>
          <a:lstStyle/>
          <a:p>
            <a:r>
              <a:rPr lang="it-IT" smtClean="0">
                <a:solidFill>
                  <a:prstClr val="black">
                    <a:tint val="75000"/>
                  </a:prstClr>
                </a:solidFill>
              </a:rPr>
              <a:t>Antonella Ciriello</a:t>
            </a:r>
            <a:endParaRPr lang="it-IT">
              <a:solidFill>
                <a:prstClr val="black">
                  <a:tint val="75000"/>
                </a:prstClr>
              </a:solidFill>
            </a:endParaRPr>
          </a:p>
        </p:txBody>
      </p:sp>
    </p:spTree>
    <p:extLst>
      <p:ext uri="{BB962C8B-B14F-4D97-AF65-F5344CB8AC3E}">
        <p14:creationId xmlns:p14="http://schemas.microsoft.com/office/powerpoint/2010/main" val="40293523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egnaposto contenuto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491880" y="332656"/>
            <a:ext cx="2286000" cy="1695450"/>
          </a:xfrm>
        </p:spPr>
      </p:pic>
      <p:sp>
        <p:nvSpPr>
          <p:cNvPr id="7" name="Rettangolo 6"/>
          <p:cNvSpPr/>
          <p:nvPr/>
        </p:nvSpPr>
        <p:spPr>
          <a:xfrm>
            <a:off x="971600" y="2132855"/>
            <a:ext cx="6974818" cy="1754326"/>
          </a:xfrm>
          <a:prstGeom prst="rect">
            <a:avLst/>
          </a:prstGeom>
        </p:spPr>
        <p:txBody>
          <a:bodyPr wrap="square">
            <a:spAutoFit/>
          </a:bodyPr>
          <a:lstStyle/>
          <a:p>
            <a:pPr algn="ctr"/>
            <a:r>
              <a:rPr lang="it-IT" sz="5400" b="1" dirty="0">
                <a:ln w="11430"/>
                <a:gradFill>
                  <a:gsLst>
                    <a:gs pos="0">
                      <a:srgbClr val="C0504D">
                        <a:tint val="70000"/>
                        <a:satMod val="245000"/>
                      </a:srgbClr>
                    </a:gs>
                    <a:gs pos="75000">
                      <a:srgbClr val="C0504D">
                        <a:tint val="90000"/>
                        <a:shade val="60000"/>
                        <a:satMod val="240000"/>
                      </a:srgbClr>
                    </a:gs>
                    <a:gs pos="100000">
                      <a:srgbClr val="C0504D">
                        <a:tint val="100000"/>
                        <a:shade val="50000"/>
                        <a:satMod val="240000"/>
                      </a:srgbClr>
                    </a:gs>
                  </a:gsLst>
                  <a:lin ang="5400000"/>
                </a:gradFill>
                <a:effectLst>
                  <a:outerShdw blurRad="50800" dist="39000" dir="5460000" algn="tl">
                    <a:srgbClr val="000000">
                      <a:alpha val="38000"/>
                    </a:srgbClr>
                  </a:outerShdw>
                </a:effectLst>
              </a:rPr>
              <a:t>Il contributo della </a:t>
            </a:r>
            <a:br>
              <a:rPr lang="it-IT" sz="5400" b="1" dirty="0">
                <a:ln w="11430"/>
                <a:gradFill>
                  <a:gsLst>
                    <a:gs pos="0">
                      <a:srgbClr val="C0504D">
                        <a:tint val="70000"/>
                        <a:satMod val="245000"/>
                      </a:srgbClr>
                    </a:gs>
                    <a:gs pos="75000">
                      <a:srgbClr val="C0504D">
                        <a:tint val="90000"/>
                        <a:shade val="60000"/>
                        <a:satMod val="240000"/>
                      </a:srgbClr>
                    </a:gs>
                    <a:gs pos="100000">
                      <a:srgbClr val="C0504D">
                        <a:tint val="100000"/>
                        <a:shade val="50000"/>
                        <a:satMod val="240000"/>
                      </a:srgbClr>
                    </a:gs>
                  </a:gsLst>
                  <a:lin ang="5400000"/>
                </a:gradFill>
                <a:effectLst>
                  <a:outerShdw blurRad="50800" dist="39000" dir="5460000" algn="tl">
                    <a:srgbClr val="000000">
                      <a:alpha val="38000"/>
                    </a:srgbClr>
                  </a:outerShdw>
                </a:effectLst>
              </a:rPr>
            </a:br>
            <a:r>
              <a:rPr lang="it-IT" sz="5400" b="1" dirty="0">
                <a:ln w="11430"/>
                <a:gradFill>
                  <a:gsLst>
                    <a:gs pos="0">
                      <a:srgbClr val="C0504D">
                        <a:tint val="70000"/>
                        <a:satMod val="245000"/>
                      </a:srgbClr>
                    </a:gs>
                    <a:gs pos="75000">
                      <a:srgbClr val="C0504D">
                        <a:tint val="90000"/>
                        <a:shade val="60000"/>
                        <a:satMod val="240000"/>
                      </a:srgbClr>
                    </a:gs>
                    <a:gs pos="100000">
                      <a:srgbClr val="C0504D">
                        <a:tint val="100000"/>
                        <a:shade val="50000"/>
                        <a:satMod val="240000"/>
                      </a:srgbClr>
                    </a:gs>
                  </a:gsLst>
                  <a:lin ang="5400000"/>
                </a:gradFill>
                <a:effectLst>
                  <a:outerShdw blurRad="50800" dist="39000" dir="5460000" algn="tl">
                    <a:srgbClr val="000000">
                      <a:alpha val="38000"/>
                    </a:srgbClr>
                  </a:outerShdw>
                </a:effectLst>
              </a:rPr>
              <a:t>La giurisprudenza </a:t>
            </a:r>
          </a:p>
        </p:txBody>
      </p:sp>
      <p:pic>
        <p:nvPicPr>
          <p:cNvPr id="2" name="Immagin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23928" y="4653136"/>
            <a:ext cx="2466975" cy="1847850"/>
          </a:xfrm>
          <a:prstGeom prst="rect">
            <a:avLst/>
          </a:prstGeom>
        </p:spPr>
      </p:pic>
      <p:sp>
        <p:nvSpPr>
          <p:cNvPr id="3" name="Segnaposto piè di pagina 2"/>
          <p:cNvSpPr>
            <a:spLocks noGrp="1"/>
          </p:cNvSpPr>
          <p:nvPr>
            <p:ph type="ftr" sz="quarter" idx="11"/>
          </p:nvPr>
        </p:nvSpPr>
        <p:spPr/>
        <p:txBody>
          <a:bodyPr/>
          <a:lstStyle/>
          <a:p>
            <a:r>
              <a:rPr lang="it-IT" smtClean="0">
                <a:solidFill>
                  <a:prstClr val="black">
                    <a:tint val="75000"/>
                  </a:prstClr>
                </a:solidFill>
              </a:rPr>
              <a:t>Antonella Ciriello</a:t>
            </a:r>
            <a:endParaRPr lang="it-IT">
              <a:solidFill>
                <a:prstClr val="black">
                  <a:tint val="75000"/>
                </a:prstClr>
              </a:solidFill>
            </a:endParaRPr>
          </a:p>
        </p:txBody>
      </p:sp>
    </p:spTree>
    <p:extLst>
      <p:ext uri="{BB962C8B-B14F-4D97-AF65-F5344CB8AC3E}">
        <p14:creationId xmlns:p14="http://schemas.microsoft.com/office/powerpoint/2010/main" val="424785009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dirty="0">
                <a:solidFill>
                  <a:srgbClr val="FF0000"/>
                </a:solidFill>
              </a:rPr>
              <a:t>Formato cartaceo invece che telematico</a:t>
            </a:r>
            <a:endParaRPr lang="it-IT" dirty="0"/>
          </a:p>
        </p:txBody>
      </p:sp>
      <p:sp>
        <p:nvSpPr>
          <p:cNvPr id="3" name="Segnaposto contenuto 2"/>
          <p:cNvSpPr>
            <a:spLocks noGrp="1"/>
          </p:cNvSpPr>
          <p:nvPr>
            <p:ph sz="half" idx="1"/>
          </p:nvPr>
        </p:nvSpPr>
        <p:spPr/>
        <p:txBody>
          <a:bodyPr>
            <a:normAutofit fontScale="70000" lnSpcReduction="20000"/>
          </a:bodyPr>
          <a:lstStyle/>
          <a:p>
            <a:pPr marL="0" indent="0">
              <a:buNone/>
            </a:pPr>
            <a:r>
              <a:rPr lang="it-IT" b="1" dirty="0" smtClean="0">
                <a:solidFill>
                  <a:srgbClr val="FF0000"/>
                </a:solidFill>
              </a:rPr>
              <a:t>INAMMISSIBILE</a:t>
            </a:r>
            <a:r>
              <a:rPr lang="it-IT" dirty="0" smtClean="0"/>
              <a:t> </a:t>
            </a:r>
          </a:p>
          <a:p>
            <a:pPr marL="0" indent="0">
              <a:buNone/>
            </a:pPr>
            <a:r>
              <a:rPr lang="it-IT" dirty="0" smtClean="0">
                <a:hlinkClick r:id="rId3"/>
              </a:rPr>
              <a:t>TRIBUNALE TORINO ORD. 6 MARZO 2015</a:t>
            </a:r>
            <a:r>
              <a:rPr lang="it-IT" dirty="0"/>
              <a:t> </a:t>
            </a:r>
            <a:endParaRPr lang="it-IT" dirty="0" smtClean="0"/>
          </a:p>
          <a:p>
            <a:pPr marL="0" indent="0">
              <a:buNone/>
            </a:pPr>
            <a:r>
              <a:rPr lang="it-IT" dirty="0" smtClean="0"/>
              <a:t>Atto </a:t>
            </a:r>
            <a:r>
              <a:rPr lang="it-IT" dirty="0"/>
              <a:t>di reclamo ex artt. 669 </a:t>
            </a:r>
            <a:r>
              <a:rPr lang="it-IT" dirty="0" err="1"/>
              <a:t>terdecies</a:t>
            </a:r>
            <a:r>
              <a:rPr lang="it-IT" dirty="0"/>
              <a:t> </a:t>
            </a:r>
            <a:r>
              <a:rPr lang="it-IT" dirty="0" err="1"/>
              <a:t>c.p.c.</a:t>
            </a:r>
            <a:r>
              <a:rPr lang="it-IT" dirty="0"/>
              <a:t> depositato in via cartacea, inammissibile</a:t>
            </a:r>
          </a:p>
          <a:p>
            <a:pPr marL="0" indent="0">
              <a:buNone/>
            </a:pPr>
            <a:r>
              <a:rPr lang="it-IT" dirty="0" smtClean="0"/>
              <a:t>(da segnalare il contrasto, per lo stesso atto con </a:t>
            </a:r>
            <a:r>
              <a:rPr lang="it-IT" b="1" dirty="0" err="1">
                <a:hlinkClick r:id="rId4"/>
              </a:rPr>
              <a:t>Trib</a:t>
            </a:r>
            <a:r>
              <a:rPr lang="it-IT" b="1" dirty="0">
                <a:hlinkClick r:id="rId4"/>
              </a:rPr>
              <a:t>. Asti, </a:t>
            </a:r>
            <a:r>
              <a:rPr lang="it-IT" b="1" dirty="0" err="1">
                <a:hlinkClick r:id="rId4"/>
              </a:rPr>
              <a:t>ord</a:t>
            </a:r>
            <a:r>
              <a:rPr lang="it-IT" b="1" dirty="0">
                <a:hlinkClick r:id="rId4"/>
              </a:rPr>
              <a:t>. 23 marzo 2015 (est. Pozzetti)</a:t>
            </a:r>
            <a:r>
              <a:rPr lang="it-IT" b="1" dirty="0"/>
              <a:t> </a:t>
            </a:r>
            <a:endParaRPr lang="it-IT" dirty="0" smtClean="0"/>
          </a:p>
          <a:p>
            <a:pPr marL="0" indent="0">
              <a:buNone/>
            </a:pPr>
            <a:endParaRPr lang="it-IT" dirty="0" smtClean="0">
              <a:hlinkClick r:id="rId5"/>
            </a:endParaRPr>
          </a:p>
          <a:p>
            <a:pPr marL="0" indent="0">
              <a:buNone/>
            </a:pPr>
            <a:r>
              <a:rPr lang="it-IT" dirty="0" err="1" smtClean="0">
                <a:hlinkClick r:id="rId5"/>
              </a:rPr>
              <a:t>Trib</a:t>
            </a:r>
            <a:r>
              <a:rPr lang="it-IT" dirty="0">
                <a:hlinkClick r:id="rId5"/>
              </a:rPr>
              <a:t>. Reggio Emilia, </a:t>
            </a:r>
            <a:r>
              <a:rPr lang="it-IT" dirty="0" err="1">
                <a:hlinkClick r:id="rId5"/>
              </a:rPr>
              <a:t>decr</a:t>
            </a:r>
            <a:r>
              <a:rPr lang="it-IT" dirty="0">
                <a:hlinkClick r:id="rId5"/>
              </a:rPr>
              <a:t>. 30 giugno 2014 (est. </a:t>
            </a:r>
            <a:r>
              <a:rPr lang="it-IT" dirty="0" err="1">
                <a:hlinkClick r:id="rId5"/>
              </a:rPr>
              <a:t>Fanticini</a:t>
            </a:r>
            <a:r>
              <a:rPr lang="it-IT" dirty="0">
                <a:hlinkClick r:id="rId5"/>
              </a:rPr>
              <a:t>)</a:t>
            </a:r>
            <a:r>
              <a:rPr lang="it-IT" dirty="0"/>
              <a:t> </a:t>
            </a:r>
            <a:br>
              <a:rPr lang="it-IT" dirty="0"/>
            </a:br>
            <a:r>
              <a:rPr lang="it-IT" dirty="0"/>
              <a:t>Ricorso per decreto ingiuntivo </a:t>
            </a:r>
            <a:r>
              <a:rPr lang="it-IT" dirty="0" smtClean="0"/>
              <a:t>– inammissibile l’atto di Costituzione </a:t>
            </a:r>
            <a:r>
              <a:rPr lang="it-IT" dirty="0"/>
              <a:t>in </a:t>
            </a:r>
            <a:r>
              <a:rPr lang="it-IT" dirty="0" smtClean="0"/>
              <a:t>giudizio </a:t>
            </a:r>
            <a:r>
              <a:rPr lang="it-IT" dirty="0"/>
              <a:t>cartaceo </a:t>
            </a:r>
            <a:r>
              <a:rPr lang="it-IT" dirty="0" smtClean="0"/>
              <a:t>– Inammissibile</a:t>
            </a:r>
          </a:p>
          <a:p>
            <a:pPr marL="0" indent="0">
              <a:buNone/>
            </a:pPr>
            <a:endParaRPr lang="it-IT" dirty="0"/>
          </a:p>
        </p:txBody>
      </p:sp>
      <p:sp>
        <p:nvSpPr>
          <p:cNvPr id="4" name="Segnaposto contenuto 3"/>
          <p:cNvSpPr>
            <a:spLocks noGrp="1"/>
          </p:cNvSpPr>
          <p:nvPr>
            <p:ph sz="half" idx="2"/>
          </p:nvPr>
        </p:nvSpPr>
        <p:spPr>
          <a:xfrm>
            <a:off x="4644008" y="1628800"/>
            <a:ext cx="4038600" cy="4525963"/>
          </a:xfrm>
        </p:spPr>
        <p:txBody>
          <a:bodyPr>
            <a:normAutofit fontScale="70000" lnSpcReduction="20000"/>
          </a:bodyPr>
          <a:lstStyle/>
          <a:p>
            <a:r>
              <a:rPr lang="it-IT" b="1" dirty="0" smtClean="0">
                <a:solidFill>
                  <a:srgbClr val="FF0000"/>
                </a:solidFill>
              </a:rPr>
              <a:t>AMMISSIBILE</a:t>
            </a:r>
          </a:p>
          <a:p>
            <a:endParaRPr lang="it-IT" b="1" dirty="0">
              <a:solidFill>
                <a:srgbClr val="FF0000"/>
              </a:solidFill>
            </a:endParaRPr>
          </a:p>
          <a:p>
            <a:r>
              <a:rPr lang="it-IT" sz="3400" dirty="0" smtClean="0"/>
              <a:t>In caso di </a:t>
            </a:r>
            <a:r>
              <a:rPr lang="it-IT" sz="3400" b="1" dirty="0" smtClean="0"/>
              <a:t>blocchi e/o malfunzionamenti</a:t>
            </a:r>
            <a:r>
              <a:rPr lang="it-IT" sz="2600" b="1" dirty="0"/>
              <a:t> </a:t>
            </a:r>
            <a:r>
              <a:rPr lang="it-IT" sz="2600" dirty="0" err="1" smtClean="0">
                <a:hlinkClick r:id="rId6"/>
              </a:rPr>
              <a:t>Trib</a:t>
            </a:r>
            <a:r>
              <a:rPr lang="it-IT" sz="2600" dirty="0">
                <a:hlinkClick r:id="rId6"/>
              </a:rPr>
              <a:t>. Milano, </a:t>
            </a:r>
            <a:r>
              <a:rPr lang="it-IT" sz="2600" dirty="0" err="1">
                <a:hlinkClick r:id="rId6"/>
              </a:rPr>
              <a:t>ord</a:t>
            </a:r>
            <a:r>
              <a:rPr lang="it-IT" sz="2600" dirty="0">
                <a:hlinkClick r:id="rId6"/>
              </a:rPr>
              <a:t>. 12 gennaio 2015 (est. Dell'Arciprete)</a:t>
            </a:r>
            <a:r>
              <a:rPr lang="it-IT" sz="2600" dirty="0"/>
              <a:t> </a:t>
            </a:r>
            <a:endParaRPr lang="it-IT" sz="2600" dirty="0" smtClean="0"/>
          </a:p>
          <a:p>
            <a:r>
              <a:rPr lang="it-IT" sz="2600" dirty="0" smtClean="0"/>
              <a:t> per la </a:t>
            </a:r>
            <a:r>
              <a:rPr lang="it-IT" sz="2600" b="1" dirty="0" smtClean="0"/>
              <a:t>INGIUNZIONE DI PAGAMENTO EUROPEA</a:t>
            </a:r>
            <a:r>
              <a:rPr lang="it-IT" sz="3400" b="1" dirty="0" smtClean="0"/>
              <a:t> </a:t>
            </a:r>
            <a:r>
              <a:rPr lang="it-IT" sz="3400" b="1" dirty="0" err="1" smtClean="0">
                <a:hlinkClick r:id="rId7"/>
              </a:rPr>
              <a:t>Trib</a:t>
            </a:r>
            <a:r>
              <a:rPr lang="it-IT" sz="3400" b="1" dirty="0">
                <a:hlinkClick r:id="rId7"/>
              </a:rPr>
              <a:t>. Milano, </a:t>
            </a:r>
            <a:r>
              <a:rPr lang="it-IT" sz="3400" b="1" dirty="0" err="1">
                <a:hlinkClick r:id="rId7"/>
              </a:rPr>
              <a:t>decr</a:t>
            </a:r>
            <a:r>
              <a:rPr lang="it-IT" sz="3400" b="1" dirty="0">
                <a:hlinkClick r:id="rId7"/>
              </a:rPr>
              <a:t>. 8 aprile 2015 (est. </a:t>
            </a:r>
            <a:r>
              <a:rPr lang="it-IT" sz="3400" b="1" dirty="0" smtClean="0">
                <a:hlinkClick r:id="rId7"/>
              </a:rPr>
              <a:t>Buffone)</a:t>
            </a:r>
            <a:r>
              <a:rPr lang="it-IT" sz="3400" b="1" dirty="0"/>
              <a:t> </a:t>
            </a:r>
            <a:r>
              <a:rPr lang="it-IT" b="1" dirty="0" smtClean="0"/>
              <a:t>Ammissibile in via cartacea per </a:t>
            </a:r>
            <a:r>
              <a:rPr lang="it-IT" b="1" dirty="0"/>
              <a:t>le particolarità </a:t>
            </a:r>
            <a:r>
              <a:rPr lang="it-IT" b="1" dirty="0" smtClean="0"/>
              <a:t>e </a:t>
            </a:r>
            <a:r>
              <a:rPr lang="it-IT" b="1" dirty="0" err="1" smtClean="0"/>
              <a:t>auonomia</a:t>
            </a:r>
            <a:r>
              <a:rPr lang="it-IT" b="1" dirty="0" smtClean="0"/>
              <a:t> della disciplina dell’ingiunzione </a:t>
            </a:r>
            <a:r>
              <a:rPr lang="it-IT" b="1" dirty="0"/>
              <a:t>di pagamento </a:t>
            </a:r>
            <a:r>
              <a:rPr lang="it-IT" b="1" dirty="0" smtClean="0"/>
              <a:t>europea (</a:t>
            </a:r>
            <a:r>
              <a:rPr lang="it-IT" dirty="0" smtClean="0"/>
              <a:t>Regolamento </a:t>
            </a:r>
            <a:r>
              <a:rPr lang="it-IT" dirty="0"/>
              <a:t>CE 1896/2006 </a:t>
            </a:r>
            <a:r>
              <a:rPr lang="it-IT" dirty="0" smtClean="0"/>
              <a:t>)</a:t>
            </a:r>
            <a:endParaRPr lang="it-IT" dirty="0"/>
          </a:p>
        </p:txBody>
      </p:sp>
      <p:pic>
        <p:nvPicPr>
          <p:cNvPr id="1026" name="Picture 2" descr="C:\Users\Antonella\AppData\Local\Microsoft\Windows\Temporary Internet Files\Content.IE5\K8CY8L4Y\ajedrez-carta-al-director-1[1].bmp"/>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851920" y="5373216"/>
            <a:ext cx="964514" cy="108546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Antonella\AppData\Local\Microsoft\Windows\Temporary Internet Files\Content.IE5\87FD5R6L\rotolo-carta-bianca[1].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948264" y="943223"/>
            <a:ext cx="1854324" cy="1027785"/>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Antonella\AppData\Local\Microsoft\Windows\Temporary Internet Files\Content.IE5\7RRCYA78\barchetta[1].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39552" y="559265"/>
            <a:ext cx="1023888" cy="767916"/>
          </a:xfrm>
          <a:prstGeom prst="rect">
            <a:avLst/>
          </a:prstGeom>
          <a:noFill/>
          <a:extLst>
            <a:ext uri="{909E8E84-426E-40DD-AFC4-6F175D3DCCD1}">
              <a14:hiddenFill xmlns:a14="http://schemas.microsoft.com/office/drawing/2010/main">
                <a:solidFill>
                  <a:srgbClr val="FFFFFF"/>
                </a:solidFill>
              </a14:hiddenFill>
            </a:ext>
          </a:extLst>
        </p:spPr>
      </p:pic>
      <p:sp>
        <p:nvSpPr>
          <p:cNvPr id="5" name="Segnaposto piè di pagina 4"/>
          <p:cNvSpPr>
            <a:spLocks noGrp="1"/>
          </p:cNvSpPr>
          <p:nvPr>
            <p:ph type="ftr" sz="quarter" idx="11"/>
          </p:nvPr>
        </p:nvSpPr>
        <p:spPr/>
        <p:txBody>
          <a:bodyPr/>
          <a:lstStyle/>
          <a:p>
            <a:r>
              <a:rPr lang="it-IT" smtClean="0">
                <a:solidFill>
                  <a:prstClr val="black">
                    <a:tint val="75000"/>
                  </a:prstClr>
                </a:solidFill>
              </a:rPr>
              <a:t>Antonella Ciriello</a:t>
            </a:r>
            <a:endParaRPr lang="it-IT">
              <a:solidFill>
                <a:prstClr val="black">
                  <a:tint val="75000"/>
                </a:prstClr>
              </a:solidFill>
            </a:endParaRPr>
          </a:p>
        </p:txBody>
      </p:sp>
    </p:spTree>
    <p:extLst>
      <p:ext uri="{BB962C8B-B14F-4D97-AF65-F5344CB8AC3E}">
        <p14:creationId xmlns:p14="http://schemas.microsoft.com/office/powerpoint/2010/main" val="14567148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51520" y="0"/>
            <a:ext cx="8435280" cy="1417638"/>
          </a:xfrm>
        </p:spPr>
        <p:txBody>
          <a:bodyPr>
            <a:normAutofit fontScale="90000"/>
          </a:bodyPr>
          <a:lstStyle/>
          <a:p>
            <a:pPr marL="0" indent="0" algn="just"/>
            <a:r>
              <a:rPr lang="it-IT" sz="2700" dirty="0" smtClean="0">
                <a:solidFill>
                  <a:srgbClr val="FF0000"/>
                </a:solidFill>
              </a:rPr>
              <a:t/>
            </a:r>
            <a:br>
              <a:rPr lang="it-IT" sz="2700" dirty="0" smtClean="0">
                <a:solidFill>
                  <a:srgbClr val="FF0000"/>
                </a:solidFill>
              </a:rPr>
            </a:br>
            <a:r>
              <a:rPr lang="it-IT" sz="2700" dirty="0">
                <a:solidFill>
                  <a:srgbClr val="FF0000"/>
                </a:solidFill>
              </a:rPr>
              <a:t/>
            </a:r>
            <a:br>
              <a:rPr lang="it-IT" sz="2700" dirty="0">
                <a:solidFill>
                  <a:srgbClr val="FF0000"/>
                </a:solidFill>
              </a:rPr>
            </a:br>
            <a:r>
              <a:rPr lang="it-IT" sz="2700" dirty="0" smtClean="0">
                <a:solidFill>
                  <a:srgbClr val="FF0000"/>
                </a:solidFill>
              </a:rPr>
              <a:t>Formato </a:t>
            </a:r>
            <a:r>
              <a:rPr lang="it-IT" sz="2700" dirty="0">
                <a:solidFill>
                  <a:srgbClr val="FF0000"/>
                </a:solidFill>
              </a:rPr>
              <a:t>telematico invece che </a:t>
            </a:r>
            <a:r>
              <a:rPr lang="it-IT" sz="2700" dirty="0" smtClean="0">
                <a:solidFill>
                  <a:srgbClr val="FF0000"/>
                </a:solidFill>
              </a:rPr>
              <a:t>cartaceo della costituzione in </a:t>
            </a:r>
            <a:r>
              <a:rPr lang="it-IT" sz="2700" dirty="0" smtClean="0">
                <a:solidFill>
                  <a:srgbClr val="FF0000"/>
                </a:solidFill>
              </a:rPr>
              <a:t>giudizio (PROBLEMA SUPERATO DOPO IL D.L. 83/2015 CONVERTITO IN LEGGE 132/2015</a:t>
            </a:r>
            <a:r>
              <a:rPr lang="it-IT" dirty="0"/>
              <a:t/>
            </a:r>
            <a:br>
              <a:rPr lang="it-IT" dirty="0"/>
            </a:br>
            <a:endParaRPr lang="it-IT" dirty="0"/>
          </a:p>
        </p:txBody>
      </p:sp>
      <p:sp>
        <p:nvSpPr>
          <p:cNvPr id="3" name="Segnaposto contenuto 2"/>
          <p:cNvSpPr>
            <a:spLocks noGrp="1"/>
          </p:cNvSpPr>
          <p:nvPr>
            <p:ph sz="half" idx="1"/>
          </p:nvPr>
        </p:nvSpPr>
        <p:spPr>
          <a:xfrm>
            <a:off x="467544" y="1628800"/>
            <a:ext cx="4038600" cy="4525963"/>
          </a:xfrm>
        </p:spPr>
        <p:txBody>
          <a:bodyPr>
            <a:normAutofit fontScale="55000" lnSpcReduction="20000"/>
          </a:bodyPr>
          <a:lstStyle/>
          <a:p>
            <a:pPr marL="0" indent="0">
              <a:buNone/>
            </a:pPr>
            <a:r>
              <a:rPr lang="it-IT" sz="2700" u="sng" dirty="0">
                <a:solidFill>
                  <a:schemeClr val="tx2"/>
                </a:solidFill>
              </a:rPr>
              <a:t>INAMMISSIBILE </a:t>
            </a:r>
          </a:p>
          <a:p>
            <a:endParaRPr lang="it-IT" dirty="0"/>
          </a:p>
          <a:p>
            <a:endParaRPr lang="it-IT" dirty="0" smtClean="0">
              <a:hlinkClick r:id="rId3"/>
            </a:endParaRPr>
          </a:p>
          <a:p>
            <a:r>
              <a:rPr lang="it-IT" dirty="0" smtClean="0">
                <a:hlinkClick r:id="rId4"/>
              </a:rPr>
              <a:t>Tribunale di Bergamo, 25.3.2015</a:t>
            </a:r>
            <a:r>
              <a:rPr lang="it-IT" dirty="0" smtClean="0"/>
              <a:t>, inammissibile l’atto di opposizione a decreto ingiuntivo in via telematica</a:t>
            </a:r>
            <a:endParaRPr lang="it-IT" dirty="0">
              <a:hlinkClick r:id="rId3"/>
            </a:endParaRPr>
          </a:p>
          <a:p>
            <a:r>
              <a:rPr lang="it-IT" dirty="0" err="1" smtClean="0">
                <a:hlinkClick r:id="rId3"/>
              </a:rPr>
              <a:t>Trib</a:t>
            </a:r>
            <a:r>
              <a:rPr lang="it-IT" dirty="0">
                <a:hlinkClick r:id="rId3"/>
              </a:rPr>
              <a:t>. Padova, </a:t>
            </a:r>
            <a:r>
              <a:rPr lang="it-IT" dirty="0" err="1">
                <a:hlinkClick r:id="rId3"/>
              </a:rPr>
              <a:t>ord</a:t>
            </a:r>
            <a:r>
              <a:rPr lang="it-IT" dirty="0">
                <a:hlinkClick r:id="rId3"/>
              </a:rPr>
              <a:t>. 1 settembre 2014 (est. Bertola)</a:t>
            </a:r>
            <a:r>
              <a:rPr lang="it-IT" dirty="0"/>
              <a:t> </a:t>
            </a:r>
            <a:br>
              <a:rPr lang="it-IT" dirty="0"/>
            </a:br>
            <a:r>
              <a:rPr lang="it-IT" dirty="0" smtClean="0"/>
              <a:t>è inammissibile la costituzione </a:t>
            </a:r>
            <a:r>
              <a:rPr lang="it-IT" dirty="0"/>
              <a:t>in </a:t>
            </a:r>
            <a:r>
              <a:rPr lang="it-IT" dirty="0" smtClean="0"/>
              <a:t>giudizio telematica non contemplata nel decreto ex art. 35 R.T.</a:t>
            </a:r>
          </a:p>
          <a:p>
            <a:r>
              <a:rPr lang="it-IT" dirty="0" err="1" smtClean="0">
                <a:hlinkClick r:id="rId5"/>
              </a:rPr>
              <a:t>Trib</a:t>
            </a:r>
            <a:r>
              <a:rPr lang="it-IT" dirty="0">
                <a:hlinkClick r:id="rId5"/>
              </a:rPr>
              <a:t>. Pavia, </a:t>
            </a:r>
            <a:r>
              <a:rPr lang="it-IT" dirty="0" err="1">
                <a:hlinkClick r:id="rId5"/>
              </a:rPr>
              <a:t>ord</a:t>
            </a:r>
            <a:r>
              <a:rPr lang="it-IT" dirty="0">
                <a:hlinkClick r:id="rId5"/>
              </a:rPr>
              <a:t>. 22 luglio 2014 (est. </a:t>
            </a:r>
            <a:r>
              <a:rPr lang="it-IT" dirty="0" err="1">
                <a:hlinkClick r:id="rId5"/>
              </a:rPr>
              <a:t>Cortellaro</a:t>
            </a:r>
            <a:r>
              <a:rPr lang="it-IT" dirty="0">
                <a:hlinkClick r:id="rId5"/>
              </a:rPr>
              <a:t>)</a:t>
            </a:r>
            <a:r>
              <a:rPr lang="it-IT" dirty="0"/>
              <a:t> </a:t>
            </a:r>
            <a:br>
              <a:rPr lang="it-IT" dirty="0"/>
            </a:br>
            <a:r>
              <a:rPr lang="it-IT" dirty="0"/>
              <a:t>Costituzione in giudizio </a:t>
            </a:r>
            <a:r>
              <a:rPr lang="it-IT" dirty="0" smtClean="0"/>
              <a:t> </a:t>
            </a:r>
            <a:r>
              <a:rPr lang="it-IT" dirty="0"/>
              <a:t>telematica </a:t>
            </a:r>
            <a:r>
              <a:rPr lang="it-IT" dirty="0" err="1" smtClean="0"/>
              <a:t>InammissibilItà</a:t>
            </a:r>
            <a:r>
              <a:rPr lang="it-IT" dirty="0" smtClean="0"/>
              <a:t> e decadenza dalle eccezioni</a:t>
            </a:r>
            <a:endParaRPr lang="it-IT" dirty="0"/>
          </a:p>
          <a:p>
            <a:endParaRPr lang="it-IT" dirty="0"/>
          </a:p>
          <a:p>
            <a:r>
              <a:rPr lang="it-IT" dirty="0" err="1" smtClean="0">
                <a:hlinkClick r:id="rId6"/>
              </a:rPr>
              <a:t>Trib</a:t>
            </a:r>
            <a:r>
              <a:rPr lang="it-IT" dirty="0" smtClean="0">
                <a:hlinkClick r:id="rId6"/>
              </a:rPr>
              <a:t>. Torino, </a:t>
            </a:r>
            <a:r>
              <a:rPr lang="it-IT" dirty="0" err="1" smtClean="0">
                <a:hlinkClick r:id="rId6"/>
              </a:rPr>
              <a:t>ord</a:t>
            </a:r>
            <a:r>
              <a:rPr lang="it-IT" dirty="0" smtClean="0">
                <a:hlinkClick r:id="rId6"/>
              </a:rPr>
              <a:t>. 15 luglio 2014 (est. Rizzi)</a:t>
            </a:r>
            <a:r>
              <a:rPr lang="it-IT" dirty="0" smtClean="0"/>
              <a:t> </a:t>
            </a:r>
            <a:br>
              <a:rPr lang="it-IT" dirty="0" smtClean="0"/>
            </a:br>
            <a:r>
              <a:rPr lang="it-IT" dirty="0" smtClean="0"/>
              <a:t>Costituzione in giudizio telematica Inammissibile ex art. 35 RT</a:t>
            </a:r>
          </a:p>
          <a:p>
            <a:r>
              <a:rPr lang="it-IT" dirty="0" err="1" smtClean="0">
                <a:hlinkClick r:id="rId7"/>
              </a:rPr>
              <a:t>Trib</a:t>
            </a:r>
            <a:r>
              <a:rPr lang="it-IT" dirty="0">
                <a:hlinkClick r:id="rId7"/>
              </a:rPr>
              <a:t>. Foggia, </a:t>
            </a:r>
            <a:r>
              <a:rPr lang="it-IT" dirty="0" err="1">
                <a:hlinkClick r:id="rId7"/>
              </a:rPr>
              <a:t>decr</a:t>
            </a:r>
            <a:r>
              <a:rPr lang="it-IT" dirty="0">
                <a:hlinkClick r:id="rId7"/>
              </a:rPr>
              <a:t>. 10 aprile 2014</a:t>
            </a:r>
            <a:r>
              <a:rPr lang="it-IT" dirty="0"/>
              <a:t> </a:t>
            </a:r>
            <a:br>
              <a:rPr lang="it-IT" dirty="0"/>
            </a:br>
            <a:r>
              <a:rPr lang="it-IT" dirty="0"/>
              <a:t>Costituzione in giudizio telematica Inammissibile ex art. 35 RT</a:t>
            </a:r>
          </a:p>
          <a:p>
            <a:endParaRPr lang="it-IT" dirty="0"/>
          </a:p>
        </p:txBody>
      </p:sp>
      <p:sp>
        <p:nvSpPr>
          <p:cNvPr id="4" name="Segnaposto contenuto 3"/>
          <p:cNvSpPr>
            <a:spLocks noGrp="1"/>
          </p:cNvSpPr>
          <p:nvPr>
            <p:ph sz="half" idx="2"/>
          </p:nvPr>
        </p:nvSpPr>
        <p:spPr/>
        <p:txBody>
          <a:bodyPr>
            <a:normAutofit fontScale="55000" lnSpcReduction="20000"/>
          </a:bodyPr>
          <a:lstStyle/>
          <a:p>
            <a:pPr marL="0" indent="0">
              <a:buNone/>
            </a:pPr>
            <a:r>
              <a:rPr lang="it-IT" u="sng" dirty="0" smtClean="0">
                <a:hlinkClick r:id="rId8"/>
              </a:rPr>
              <a:t>AMMISSIBILE</a:t>
            </a:r>
          </a:p>
          <a:p>
            <a:pPr marL="0" indent="0">
              <a:buNone/>
            </a:pPr>
            <a:endParaRPr lang="it-IT" dirty="0" smtClean="0">
              <a:hlinkClick r:id="rId8"/>
            </a:endParaRPr>
          </a:p>
          <a:p>
            <a:pPr marL="0" indent="0" algn="ctr">
              <a:buNone/>
            </a:pPr>
            <a:r>
              <a:rPr lang="it-IT" dirty="0" err="1" smtClean="0">
                <a:hlinkClick r:id="rId8"/>
              </a:rPr>
              <a:t>Trib</a:t>
            </a:r>
            <a:r>
              <a:rPr lang="it-IT" dirty="0" smtClean="0">
                <a:hlinkClick r:id="rId8"/>
              </a:rPr>
              <a:t>. Roma, </a:t>
            </a:r>
            <a:r>
              <a:rPr lang="it-IT" dirty="0" err="1" smtClean="0">
                <a:hlinkClick r:id="rId8"/>
              </a:rPr>
              <a:t>ord</a:t>
            </a:r>
            <a:r>
              <a:rPr lang="it-IT" dirty="0" smtClean="0">
                <a:hlinkClick r:id="rId8"/>
              </a:rPr>
              <a:t>. 24 gennaio 2015 (est. Dell'Orfano)</a:t>
            </a:r>
            <a:r>
              <a:rPr lang="it-IT" dirty="0" smtClean="0"/>
              <a:t> -</a:t>
            </a:r>
          </a:p>
          <a:p>
            <a:r>
              <a:rPr lang="it-IT" dirty="0" err="1" smtClean="0">
                <a:hlinkClick r:id="rId9"/>
              </a:rPr>
              <a:t>Trib</a:t>
            </a:r>
            <a:r>
              <a:rPr lang="it-IT" dirty="0">
                <a:hlinkClick r:id="rId9"/>
              </a:rPr>
              <a:t>. Milano, </a:t>
            </a:r>
            <a:r>
              <a:rPr lang="it-IT" dirty="0" err="1">
                <a:hlinkClick r:id="rId9"/>
              </a:rPr>
              <a:t>ord</a:t>
            </a:r>
            <a:r>
              <a:rPr lang="it-IT" dirty="0">
                <a:hlinkClick r:id="rId9"/>
              </a:rPr>
              <a:t>. 7 ottobre 2014 (est. Fascilla)</a:t>
            </a:r>
            <a:r>
              <a:rPr lang="it-IT" dirty="0"/>
              <a:t> </a:t>
            </a:r>
            <a:br>
              <a:rPr lang="it-IT" dirty="0"/>
            </a:br>
            <a:r>
              <a:rPr lang="it-IT" dirty="0"/>
              <a:t>Costituzione in giudizio </a:t>
            </a:r>
            <a:r>
              <a:rPr lang="it-IT" dirty="0" smtClean="0"/>
              <a:t> </a:t>
            </a:r>
            <a:r>
              <a:rPr lang="it-IT" dirty="0"/>
              <a:t>telematica - </a:t>
            </a:r>
            <a:r>
              <a:rPr lang="it-IT" dirty="0" smtClean="0"/>
              <a:t>Ammissibile 156 </a:t>
            </a:r>
            <a:r>
              <a:rPr lang="it-IT" dirty="0" err="1" smtClean="0"/>
              <a:t>c.p.c.</a:t>
            </a:r>
            <a:r>
              <a:rPr lang="it-IT" dirty="0" smtClean="0"/>
              <a:t> e 121 </a:t>
            </a:r>
            <a:r>
              <a:rPr lang="it-IT" dirty="0" err="1" smtClean="0"/>
              <a:t>c.p.c</a:t>
            </a:r>
            <a:endParaRPr lang="it-IT" dirty="0"/>
          </a:p>
          <a:p>
            <a:r>
              <a:rPr lang="it-IT" dirty="0" err="1">
                <a:hlinkClick r:id="rId10"/>
              </a:rPr>
              <a:t>Trib</a:t>
            </a:r>
            <a:r>
              <a:rPr lang="it-IT" dirty="0">
                <a:hlinkClick r:id="rId10"/>
              </a:rPr>
              <a:t>. Brescia, sez. lav., </a:t>
            </a:r>
            <a:r>
              <a:rPr lang="it-IT" dirty="0" err="1">
                <a:hlinkClick r:id="rId10"/>
              </a:rPr>
              <a:t>ord</a:t>
            </a:r>
            <a:r>
              <a:rPr lang="it-IT" dirty="0">
                <a:hlinkClick r:id="rId10"/>
              </a:rPr>
              <a:t>. 7 ottobre 2014 (est. Cassia)</a:t>
            </a:r>
            <a:r>
              <a:rPr lang="it-IT" dirty="0"/>
              <a:t> </a:t>
            </a:r>
            <a:br>
              <a:rPr lang="it-IT" dirty="0"/>
            </a:br>
            <a:r>
              <a:rPr lang="it-IT" dirty="0"/>
              <a:t>Costituzione in giudizio </a:t>
            </a:r>
            <a:r>
              <a:rPr lang="it-IT" dirty="0" smtClean="0"/>
              <a:t> </a:t>
            </a:r>
            <a:r>
              <a:rPr lang="it-IT" dirty="0"/>
              <a:t>telematica </a:t>
            </a:r>
            <a:r>
              <a:rPr lang="it-IT" dirty="0" smtClean="0"/>
              <a:t>– </a:t>
            </a:r>
            <a:r>
              <a:rPr lang="it-IT" dirty="0"/>
              <a:t>Ammissibile 156 </a:t>
            </a:r>
            <a:r>
              <a:rPr lang="it-IT" dirty="0" err="1"/>
              <a:t>c.p.c.</a:t>
            </a:r>
            <a:r>
              <a:rPr lang="it-IT" dirty="0"/>
              <a:t> e 121 </a:t>
            </a:r>
            <a:r>
              <a:rPr lang="it-IT" dirty="0" err="1"/>
              <a:t>c.p.c</a:t>
            </a:r>
            <a:endParaRPr lang="it-IT" dirty="0" smtClean="0"/>
          </a:p>
          <a:p>
            <a:endParaRPr lang="it-IT" dirty="0"/>
          </a:p>
          <a:p>
            <a:r>
              <a:rPr lang="it-IT" dirty="0" err="1">
                <a:hlinkClick r:id="rId11"/>
              </a:rPr>
              <a:t>Trib</a:t>
            </a:r>
            <a:r>
              <a:rPr lang="it-IT" dirty="0">
                <a:hlinkClick r:id="rId11"/>
              </a:rPr>
              <a:t>. Vercelli, </a:t>
            </a:r>
            <a:r>
              <a:rPr lang="it-IT" dirty="0" err="1">
                <a:hlinkClick r:id="rId11"/>
              </a:rPr>
              <a:t>ord</a:t>
            </a:r>
            <a:r>
              <a:rPr lang="it-IT" dirty="0">
                <a:hlinkClick r:id="rId11"/>
              </a:rPr>
              <a:t>. 4 agosto 2014</a:t>
            </a:r>
            <a:r>
              <a:rPr lang="it-IT" dirty="0"/>
              <a:t> </a:t>
            </a:r>
            <a:br>
              <a:rPr lang="it-IT" dirty="0"/>
            </a:br>
            <a:r>
              <a:rPr lang="it-IT" dirty="0"/>
              <a:t>Costituzione in giudizio </a:t>
            </a:r>
            <a:r>
              <a:rPr lang="it-IT" dirty="0" smtClean="0"/>
              <a:t> </a:t>
            </a:r>
            <a:r>
              <a:rPr lang="it-IT" dirty="0"/>
              <a:t>telematica - Ammissibile - Scansione di immagine - Ammissibile</a:t>
            </a:r>
          </a:p>
          <a:p>
            <a:r>
              <a:rPr lang="it-IT" dirty="0" err="1">
                <a:hlinkClick r:id="rId12"/>
              </a:rPr>
              <a:t>Trib</a:t>
            </a:r>
            <a:r>
              <a:rPr lang="it-IT" dirty="0">
                <a:hlinkClick r:id="rId12"/>
              </a:rPr>
              <a:t>. Bologna, sez. lav., </a:t>
            </a:r>
            <a:r>
              <a:rPr lang="it-IT" dirty="0" err="1">
                <a:hlinkClick r:id="rId12"/>
              </a:rPr>
              <a:t>ord</a:t>
            </a:r>
            <a:r>
              <a:rPr lang="it-IT" dirty="0">
                <a:hlinkClick r:id="rId12"/>
              </a:rPr>
              <a:t>. 16 luglio 2014 (est. Pugliese)</a:t>
            </a:r>
            <a:r>
              <a:rPr lang="it-IT" dirty="0"/>
              <a:t> </a:t>
            </a:r>
            <a:br>
              <a:rPr lang="it-IT" dirty="0"/>
            </a:br>
            <a:r>
              <a:rPr lang="it-IT" dirty="0"/>
              <a:t>Costituzione in giudizio </a:t>
            </a:r>
            <a:r>
              <a:rPr lang="it-IT" dirty="0" smtClean="0"/>
              <a:t>telematica – Ammissibile, 156 </a:t>
            </a:r>
            <a:r>
              <a:rPr lang="it-IT" dirty="0" err="1" smtClean="0"/>
              <a:t>c.p.c.</a:t>
            </a:r>
            <a:endParaRPr lang="it-IT" dirty="0"/>
          </a:p>
          <a:p>
            <a:endParaRPr lang="it-IT" dirty="0"/>
          </a:p>
          <a:p>
            <a:pPr marL="0" indent="0">
              <a:buNone/>
            </a:pPr>
            <a:endParaRPr lang="it-IT" dirty="0" smtClean="0"/>
          </a:p>
          <a:p>
            <a:pPr marL="0" indent="0">
              <a:buNone/>
            </a:pPr>
            <a:endParaRPr lang="it-IT" dirty="0"/>
          </a:p>
        </p:txBody>
      </p:sp>
      <p:pic>
        <p:nvPicPr>
          <p:cNvPr id="2050" name="Picture 2" descr="C:\Users\Antonella\AppData\Local\Microsoft\Windows\Temporary Internet Files\Content.IE5\3NDBFNAQ\izenpe_eadmin[1].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339752" y="1052736"/>
            <a:ext cx="1728192" cy="980728"/>
          </a:xfrm>
          <a:prstGeom prst="rect">
            <a:avLst/>
          </a:prstGeom>
          <a:noFill/>
          <a:extLst>
            <a:ext uri="{909E8E84-426E-40DD-AFC4-6F175D3DCCD1}">
              <a14:hiddenFill xmlns:a14="http://schemas.microsoft.com/office/drawing/2010/main">
                <a:solidFill>
                  <a:srgbClr val="FFFFFF"/>
                </a:solidFill>
              </a14:hiddenFill>
            </a:ext>
          </a:extLst>
        </p:spPr>
      </p:pic>
      <p:sp>
        <p:nvSpPr>
          <p:cNvPr id="5" name="Segnaposto piè di pagina 4"/>
          <p:cNvSpPr>
            <a:spLocks noGrp="1"/>
          </p:cNvSpPr>
          <p:nvPr>
            <p:ph type="ftr" sz="quarter" idx="11"/>
          </p:nvPr>
        </p:nvSpPr>
        <p:spPr/>
        <p:txBody>
          <a:bodyPr/>
          <a:lstStyle/>
          <a:p>
            <a:r>
              <a:rPr lang="it-IT" smtClean="0">
                <a:solidFill>
                  <a:prstClr val="black">
                    <a:tint val="75000"/>
                  </a:prstClr>
                </a:solidFill>
              </a:rPr>
              <a:t>Antonella Ciriello</a:t>
            </a:r>
            <a:endParaRPr lang="it-IT">
              <a:solidFill>
                <a:prstClr val="black">
                  <a:tint val="75000"/>
                </a:prstClr>
              </a:solidFill>
            </a:endParaRPr>
          </a:p>
        </p:txBody>
      </p:sp>
    </p:spTree>
    <p:extLst>
      <p:ext uri="{BB962C8B-B14F-4D97-AF65-F5344CB8AC3E}">
        <p14:creationId xmlns:p14="http://schemas.microsoft.com/office/powerpoint/2010/main" val="30967743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dirty="0" smtClean="0"/>
              <a:t>SCANSIONE DI IMMAGINE (FORMATI)</a:t>
            </a:r>
            <a:endParaRPr lang="it-IT" dirty="0"/>
          </a:p>
        </p:txBody>
      </p:sp>
      <p:sp>
        <p:nvSpPr>
          <p:cNvPr id="3" name="Segnaposto contenuto 2"/>
          <p:cNvSpPr>
            <a:spLocks noGrp="1"/>
          </p:cNvSpPr>
          <p:nvPr>
            <p:ph sz="half" idx="1"/>
          </p:nvPr>
        </p:nvSpPr>
        <p:spPr/>
        <p:txBody>
          <a:bodyPr>
            <a:normAutofit fontScale="62500" lnSpcReduction="20000"/>
          </a:bodyPr>
          <a:lstStyle/>
          <a:p>
            <a:r>
              <a:rPr lang="it-IT" dirty="0" smtClean="0"/>
              <a:t>ammissibilità</a:t>
            </a:r>
            <a:endParaRPr lang="it-IT" dirty="0"/>
          </a:p>
          <a:p>
            <a:r>
              <a:rPr lang="it-IT" dirty="0" err="1">
                <a:hlinkClick r:id="rId3"/>
              </a:rPr>
              <a:t>Trib</a:t>
            </a:r>
            <a:r>
              <a:rPr lang="it-IT" dirty="0">
                <a:hlinkClick r:id="rId3"/>
              </a:rPr>
              <a:t>. Vercelli, </a:t>
            </a:r>
            <a:r>
              <a:rPr lang="it-IT" dirty="0" err="1">
                <a:hlinkClick r:id="rId3"/>
              </a:rPr>
              <a:t>ord</a:t>
            </a:r>
            <a:r>
              <a:rPr lang="it-IT" dirty="0">
                <a:hlinkClick r:id="rId3"/>
              </a:rPr>
              <a:t>. 4 agosto 2014</a:t>
            </a:r>
            <a:r>
              <a:rPr lang="it-IT" dirty="0"/>
              <a:t> </a:t>
            </a:r>
            <a:r>
              <a:rPr lang="it-IT" dirty="0" smtClean="0"/>
              <a:t/>
            </a:r>
            <a:br>
              <a:rPr lang="it-IT" dirty="0" smtClean="0"/>
            </a:br>
            <a:r>
              <a:rPr lang="it-IT" dirty="0" smtClean="0"/>
              <a:t>Costituzione in giudizio telematica - Ammissibile </a:t>
            </a:r>
            <a:r>
              <a:rPr lang="it-IT" dirty="0"/>
              <a:t>- Scansione di immagine </a:t>
            </a:r>
            <a:r>
              <a:rPr lang="it-IT" dirty="0" smtClean="0"/>
              <a:t>(formato non nativo digitale)</a:t>
            </a:r>
          </a:p>
          <a:p>
            <a:endParaRPr lang="it-IT" dirty="0"/>
          </a:p>
          <a:p>
            <a:endParaRPr lang="it-IT" dirty="0"/>
          </a:p>
        </p:txBody>
      </p:sp>
      <p:sp>
        <p:nvSpPr>
          <p:cNvPr id="4" name="Segnaposto contenuto 3"/>
          <p:cNvSpPr>
            <a:spLocks noGrp="1"/>
          </p:cNvSpPr>
          <p:nvPr>
            <p:ph sz="half" idx="2"/>
          </p:nvPr>
        </p:nvSpPr>
        <p:spPr/>
        <p:txBody>
          <a:bodyPr>
            <a:normAutofit fontScale="62500" lnSpcReduction="20000"/>
          </a:bodyPr>
          <a:lstStyle/>
          <a:p>
            <a:r>
              <a:rPr lang="it-IT" dirty="0" smtClean="0">
                <a:hlinkClick r:id="rId4"/>
              </a:rPr>
              <a:t>Nullità </a:t>
            </a:r>
            <a:r>
              <a:rPr lang="it-IT" dirty="0" err="1" smtClean="0">
                <a:hlinkClick r:id="rId4"/>
              </a:rPr>
              <a:t>inamissibilità</a:t>
            </a:r>
            <a:endParaRPr lang="it-IT" dirty="0" smtClean="0">
              <a:hlinkClick r:id="rId4"/>
            </a:endParaRPr>
          </a:p>
          <a:p>
            <a:r>
              <a:rPr lang="it-IT" dirty="0" err="1" smtClean="0">
                <a:hlinkClick r:id="rId4"/>
              </a:rPr>
              <a:t>Trib</a:t>
            </a:r>
            <a:r>
              <a:rPr lang="it-IT" dirty="0">
                <a:hlinkClick r:id="rId4"/>
              </a:rPr>
              <a:t>. Livorno, </a:t>
            </a:r>
            <a:r>
              <a:rPr lang="it-IT" dirty="0" err="1">
                <a:hlinkClick r:id="rId4"/>
              </a:rPr>
              <a:t>decr</a:t>
            </a:r>
            <a:r>
              <a:rPr lang="it-IT" dirty="0">
                <a:hlinkClick r:id="rId4"/>
              </a:rPr>
              <a:t>. 25 luglio 2014 (est. Pastorelli)</a:t>
            </a:r>
            <a:r>
              <a:rPr lang="it-IT" dirty="0"/>
              <a:t> </a:t>
            </a:r>
            <a:br>
              <a:rPr lang="it-IT" dirty="0"/>
            </a:br>
            <a:r>
              <a:rPr lang="it-IT" dirty="0"/>
              <a:t>Atto del processo - Scansione di immagine </a:t>
            </a:r>
            <a:r>
              <a:rPr lang="it-IT" dirty="0" smtClean="0"/>
              <a:t> mancato rispetto forma legale, 156 </a:t>
            </a:r>
            <a:r>
              <a:rPr lang="it-IT" dirty="0" err="1" smtClean="0"/>
              <a:t>c.p.c.</a:t>
            </a:r>
            <a:r>
              <a:rPr lang="it-IT" dirty="0" smtClean="0"/>
              <a:t>– Nullità</a:t>
            </a:r>
          </a:p>
          <a:p>
            <a:r>
              <a:rPr lang="it-IT" dirty="0" err="1">
                <a:hlinkClick r:id="rId5"/>
              </a:rPr>
              <a:t>Trib</a:t>
            </a:r>
            <a:r>
              <a:rPr lang="it-IT" dirty="0">
                <a:hlinkClick r:id="rId5"/>
              </a:rPr>
              <a:t>. Roma, </a:t>
            </a:r>
            <a:r>
              <a:rPr lang="it-IT" dirty="0" err="1">
                <a:hlinkClick r:id="rId5"/>
              </a:rPr>
              <a:t>decr</a:t>
            </a:r>
            <a:r>
              <a:rPr lang="it-IT" dirty="0">
                <a:hlinkClick r:id="rId5"/>
              </a:rPr>
              <a:t>. 13 luglio 2014 (est. Castaldo)</a:t>
            </a:r>
            <a:r>
              <a:rPr lang="it-IT" dirty="0"/>
              <a:t/>
            </a:r>
            <a:br>
              <a:rPr lang="it-IT" dirty="0"/>
            </a:br>
            <a:r>
              <a:rPr lang="it-IT" dirty="0"/>
              <a:t>Ricorso per decreto </a:t>
            </a:r>
            <a:r>
              <a:rPr lang="it-IT" dirty="0" smtClean="0"/>
              <a:t>ingiuntivo telematico in digitale non nativo ( Scansione </a:t>
            </a:r>
            <a:r>
              <a:rPr lang="it-IT" dirty="0"/>
              <a:t>di immagine </a:t>
            </a:r>
            <a:r>
              <a:rPr lang="it-IT" dirty="0" smtClean="0"/>
              <a:t>) Inammissibile (atto informatico non è a forma libera)</a:t>
            </a:r>
          </a:p>
          <a:p>
            <a:r>
              <a:rPr lang="it-IT" dirty="0" err="1">
                <a:hlinkClick r:id="rId6"/>
              </a:rPr>
              <a:t>Trib</a:t>
            </a:r>
            <a:r>
              <a:rPr lang="it-IT" dirty="0">
                <a:hlinkClick r:id="rId6"/>
              </a:rPr>
              <a:t>. Roma, </a:t>
            </a:r>
            <a:r>
              <a:rPr lang="it-IT" dirty="0" err="1">
                <a:hlinkClick r:id="rId6"/>
              </a:rPr>
              <a:t>decr</a:t>
            </a:r>
            <a:r>
              <a:rPr lang="it-IT" dirty="0">
                <a:hlinkClick r:id="rId6"/>
              </a:rPr>
              <a:t>. 9 giugno 2014 (est. Saracino)</a:t>
            </a:r>
            <a:r>
              <a:rPr lang="it-IT" dirty="0"/>
              <a:t> - Da ilcaso.it</a:t>
            </a:r>
            <a:br>
              <a:rPr lang="it-IT" dirty="0"/>
            </a:br>
            <a:r>
              <a:rPr lang="it-IT" dirty="0"/>
              <a:t>Ricorso per decreto </a:t>
            </a:r>
            <a:r>
              <a:rPr lang="it-IT" dirty="0" smtClean="0"/>
              <a:t>ingiuntivo telematico in </a:t>
            </a:r>
            <a:r>
              <a:rPr lang="it-IT" dirty="0" err="1" smtClean="0"/>
              <a:t>dig</a:t>
            </a:r>
            <a:r>
              <a:rPr lang="it-IT" dirty="0" smtClean="0"/>
              <a:t>. non nativo (</a:t>
            </a:r>
            <a:r>
              <a:rPr lang="it-IT" dirty="0" err="1" smtClean="0"/>
              <a:t>Scans</a:t>
            </a:r>
            <a:r>
              <a:rPr lang="it-IT" dirty="0" smtClean="0"/>
              <a:t>. </a:t>
            </a:r>
            <a:r>
              <a:rPr lang="it-IT" dirty="0"/>
              <a:t>di </a:t>
            </a:r>
            <a:r>
              <a:rPr lang="it-IT" dirty="0" smtClean="0"/>
              <a:t>immagine) Inammissibile (atto informatico non è a forma libera)</a:t>
            </a:r>
            <a:endParaRPr lang="it-IT" dirty="0"/>
          </a:p>
        </p:txBody>
      </p:sp>
      <p:pic>
        <p:nvPicPr>
          <p:cNvPr id="5" name="Picture 5" descr="C:\Users\Antonella\AppData\Local\Microsoft\Windows\Temporary Internet Files\Content.IE5\87FD5R6L\snoopy-achter-de-computer-b1145[1].gi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987824" y="5361237"/>
            <a:ext cx="1779662" cy="1216161"/>
          </a:xfrm>
          <a:prstGeom prst="rect">
            <a:avLst/>
          </a:prstGeom>
          <a:noFill/>
          <a:extLst>
            <a:ext uri="{909E8E84-426E-40DD-AFC4-6F175D3DCCD1}">
              <a14:hiddenFill xmlns:a14="http://schemas.microsoft.com/office/drawing/2010/main">
                <a:solidFill>
                  <a:srgbClr val="FFFFFF"/>
                </a:solidFill>
              </a14:hiddenFill>
            </a:ext>
          </a:extLst>
        </p:spPr>
      </p:pic>
      <p:sp>
        <p:nvSpPr>
          <p:cNvPr id="6" name="scanner1"/>
          <p:cNvSpPr>
            <a:spLocks noEditPoints="1" noChangeArrowheads="1"/>
          </p:cNvSpPr>
          <p:nvPr/>
        </p:nvSpPr>
        <p:spPr bwMode="auto">
          <a:xfrm>
            <a:off x="899592" y="3377381"/>
            <a:ext cx="1809750" cy="904875"/>
          </a:xfrm>
          <a:custGeom>
            <a:avLst/>
            <a:gdLst>
              <a:gd name="T0" fmla="*/ 21600 w 21600"/>
              <a:gd name="T1" fmla="*/ 7200 h 21600"/>
              <a:gd name="T2" fmla="*/ 21600 w 21600"/>
              <a:gd name="T3" fmla="*/ 12695 h 21600"/>
              <a:gd name="T4" fmla="*/ 13925 w 21600"/>
              <a:gd name="T5" fmla="*/ 21600 h 21600"/>
              <a:gd name="T6" fmla="*/ 0 w 21600"/>
              <a:gd name="T7" fmla="*/ 11558 h 21600"/>
              <a:gd name="T8" fmla="*/ 0 w 21600"/>
              <a:gd name="T9" fmla="*/ 6063 h 21600"/>
              <a:gd name="T10" fmla="*/ 7456 w 21600"/>
              <a:gd name="T11" fmla="*/ 0 h 21600"/>
              <a:gd name="T12" fmla="*/ 18749 w 21600"/>
              <a:gd name="T13" fmla="*/ 947 h 21600"/>
              <a:gd name="T14" fmla="*/ 1425 w 21600"/>
              <a:gd name="T15" fmla="*/ 23068 h 21600"/>
              <a:gd name="T16" fmla="*/ 20312 w 21600"/>
              <a:gd name="T17" fmla="*/ 30932 h 21600"/>
            </a:gdLst>
            <a:ahLst/>
            <a:cxnLst>
              <a:cxn ang="0">
                <a:pos x="T0" y="T1"/>
              </a:cxn>
              <a:cxn ang="0">
                <a:pos x="T2" y="T3"/>
              </a:cxn>
              <a:cxn ang="0">
                <a:pos x="T4" y="T5"/>
              </a:cxn>
              <a:cxn ang="0">
                <a:pos x="T6" y="T7"/>
              </a:cxn>
              <a:cxn ang="0">
                <a:pos x="T8" y="T9"/>
              </a:cxn>
              <a:cxn ang="0">
                <a:pos x="T10" y="T11"/>
              </a:cxn>
              <a:cxn ang="0">
                <a:pos x="T12" y="T13"/>
              </a:cxn>
            </a:cxnLst>
            <a:rect l="T14" t="T15" r="T16" b="T17"/>
            <a:pathLst>
              <a:path w="21600" h="21600" extrusionOk="0">
                <a:moveTo>
                  <a:pt x="15350" y="4547"/>
                </a:moveTo>
                <a:lnTo>
                  <a:pt x="21600" y="7200"/>
                </a:lnTo>
                <a:lnTo>
                  <a:pt x="21600" y="10800"/>
                </a:lnTo>
                <a:lnTo>
                  <a:pt x="21600" y="12695"/>
                </a:lnTo>
                <a:lnTo>
                  <a:pt x="13925" y="21600"/>
                </a:lnTo>
                <a:lnTo>
                  <a:pt x="10964" y="19326"/>
                </a:lnTo>
                <a:lnTo>
                  <a:pt x="0" y="11558"/>
                </a:lnTo>
                <a:lnTo>
                  <a:pt x="0" y="10800"/>
                </a:lnTo>
                <a:lnTo>
                  <a:pt x="0" y="6063"/>
                </a:lnTo>
                <a:lnTo>
                  <a:pt x="7456" y="0"/>
                </a:lnTo>
                <a:lnTo>
                  <a:pt x="8552" y="568"/>
                </a:lnTo>
                <a:lnTo>
                  <a:pt x="10964" y="568"/>
                </a:lnTo>
                <a:lnTo>
                  <a:pt x="18749" y="947"/>
                </a:lnTo>
                <a:lnTo>
                  <a:pt x="15350" y="4547"/>
                </a:lnTo>
                <a:close/>
              </a:path>
              <a:path w="21600" h="21600" extrusionOk="0">
                <a:moveTo>
                  <a:pt x="15350" y="4547"/>
                </a:moveTo>
                <a:lnTo>
                  <a:pt x="21600" y="7200"/>
                </a:lnTo>
                <a:lnTo>
                  <a:pt x="13925" y="15347"/>
                </a:lnTo>
                <a:lnTo>
                  <a:pt x="0" y="6063"/>
                </a:lnTo>
                <a:moveTo>
                  <a:pt x="8552" y="568"/>
                </a:moveTo>
                <a:lnTo>
                  <a:pt x="2083" y="6063"/>
                </a:lnTo>
                <a:lnTo>
                  <a:pt x="11951" y="7579"/>
                </a:lnTo>
                <a:lnTo>
                  <a:pt x="15350" y="4547"/>
                </a:lnTo>
                <a:moveTo>
                  <a:pt x="14254" y="5684"/>
                </a:moveTo>
                <a:lnTo>
                  <a:pt x="19078" y="7768"/>
                </a:lnTo>
                <a:lnTo>
                  <a:pt x="13815" y="13074"/>
                </a:lnTo>
                <a:lnTo>
                  <a:pt x="2083" y="6063"/>
                </a:lnTo>
                <a:moveTo>
                  <a:pt x="13925" y="21600"/>
                </a:moveTo>
                <a:lnTo>
                  <a:pt x="13925" y="20463"/>
                </a:lnTo>
                <a:lnTo>
                  <a:pt x="13925" y="16674"/>
                </a:lnTo>
                <a:lnTo>
                  <a:pt x="13925" y="15347"/>
                </a:lnTo>
              </a:path>
            </a:pathLst>
          </a:custGeom>
          <a:solidFill>
            <a:srgbClr val="FFFFCC"/>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it-IT"/>
          </a:p>
        </p:txBody>
      </p:sp>
      <p:sp>
        <p:nvSpPr>
          <p:cNvPr id="7" name="Segnaposto piè di pagina 6"/>
          <p:cNvSpPr>
            <a:spLocks noGrp="1"/>
          </p:cNvSpPr>
          <p:nvPr>
            <p:ph type="ftr" sz="quarter" idx="11"/>
          </p:nvPr>
        </p:nvSpPr>
        <p:spPr/>
        <p:txBody>
          <a:bodyPr/>
          <a:lstStyle/>
          <a:p>
            <a:r>
              <a:rPr lang="it-IT" smtClean="0">
                <a:solidFill>
                  <a:prstClr val="black">
                    <a:tint val="75000"/>
                  </a:prstClr>
                </a:solidFill>
              </a:rPr>
              <a:t>Antonella Ciriello</a:t>
            </a:r>
            <a:endParaRPr lang="it-IT">
              <a:solidFill>
                <a:prstClr val="black">
                  <a:tint val="75000"/>
                </a:prstClr>
              </a:solidFill>
            </a:endParaRPr>
          </a:p>
        </p:txBody>
      </p:sp>
    </p:spTree>
    <p:extLst>
      <p:ext uri="{BB962C8B-B14F-4D97-AF65-F5344CB8AC3E}">
        <p14:creationId xmlns:p14="http://schemas.microsoft.com/office/powerpoint/2010/main" val="1998703047"/>
      </p:ext>
    </p:extLst>
  </p:cSld>
  <p:clrMapOvr>
    <a:masterClrMapping/>
  </p:clrMapOvr>
  <p:timing>
    <p:tnLst>
      <p:par>
        <p:cTn id="1" dur="indefinite" restart="never" nodeType="tmRoot"/>
      </p:par>
    </p:tnLst>
  </p:timing>
</p:sld>
</file>

<file path=ppt/theme/theme1.xml><?xml version="1.0" encoding="utf-8"?>
<a:theme xmlns:a="http://schemas.openxmlformats.org/drawingml/2006/main" name="1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1127</TotalTime>
  <Words>1617</Words>
  <Application>Microsoft Office PowerPoint</Application>
  <PresentationFormat>Presentazione su schermo (4:3)</PresentationFormat>
  <Paragraphs>154</Paragraphs>
  <Slides>21</Slides>
  <Notes>19</Notes>
  <HiddenSlides>0</HiddenSlides>
  <MMClips>0</MMClips>
  <ScaleCrop>false</ScaleCrop>
  <HeadingPairs>
    <vt:vector size="4" baseType="variant">
      <vt:variant>
        <vt:lpstr>Tema</vt:lpstr>
      </vt:variant>
      <vt:variant>
        <vt:i4>1</vt:i4>
      </vt:variant>
      <vt:variant>
        <vt:lpstr>Titoli diapositive</vt:lpstr>
      </vt:variant>
      <vt:variant>
        <vt:i4>21</vt:i4>
      </vt:variant>
    </vt:vector>
  </HeadingPairs>
  <TitlesOfParts>
    <vt:vector size="22" baseType="lpstr">
      <vt:lpstr>1_Tema di Office</vt:lpstr>
      <vt:lpstr>Presentazione standard di PowerPoint</vt:lpstr>
      <vt:lpstr>LE QUESTIONI INTERPRETATIVE SUL TAPPETO…</vt:lpstr>
      <vt:lpstr>IN PARTICOLARE</vt:lpstr>
      <vt:lpstr>SULLO SFONDO…. creano problemi…</vt:lpstr>
      <vt:lpstr>Regola aurea del processo</vt:lpstr>
      <vt:lpstr>Presentazione standard di PowerPoint</vt:lpstr>
      <vt:lpstr>Formato cartaceo invece che telematico</vt:lpstr>
      <vt:lpstr>  Formato telematico invece che cartaceo della costituzione in giudizio (PROBLEMA SUPERATO DOPO IL D.L. 83/2015 CONVERTITO IN LEGGE 132/2015 </vt:lpstr>
      <vt:lpstr>SCANSIONE DI IMMAGINE (FORMATI)</vt:lpstr>
      <vt:lpstr>Le rimessioni in termini PER I BLOCCHI O MALFUNZIONAM.</vt:lpstr>
      <vt:lpstr>LA RIMESSIONE IN TERMINI PER ALTRI MOTIVI (ammessa o esclusa)</vt:lpstr>
      <vt:lpstr>Le copie di cortesia</vt:lpstr>
      <vt:lpstr>Notifica telematica</vt:lpstr>
      <vt:lpstr>Termini processuali </vt:lpstr>
      <vt:lpstr> Giurispr di legittimità</vt:lpstr>
      <vt:lpstr>La giurisprudenza  orienta il legislatore </vt:lpstr>
      <vt:lpstr>Il problema della duplicazione delle pec</vt:lpstr>
      <vt:lpstr>Comunicazioni di cancelleria e decorrenza di termini</vt:lpstr>
      <vt:lpstr>NULLITA’ O INESISTENZA</vt:lpstr>
      <vt:lpstr>SULLE NOTIFICHE TELEMATICHE NULLITA’ O INESISTENZA? PREVALE LA NULLITA’ </vt:lpstr>
      <vt:lpstr>Appendice del 22 novembre 2015</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Antonella</dc:creator>
  <cp:lastModifiedBy>Antonella Ciriello</cp:lastModifiedBy>
  <cp:revision>112</cp:revision>
  <dcterms:created xsi:type="dcterms:W3CDTF">2015-05-03T15:58:20Z</dcterms:created>
  <dcterms:modified xsi:type="dcterms:W3CDTF">2015-12-10T16:26:51Z</dcterms:modified>
</cp:coreProperties>
</file>